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sldIdLst>
    <p:sldId id="256" r:id="rId2"/>
    <p:sldId id="257" r:id="rId3"/>
    <p:sldId id="258" r:id="rId4"/>
    <p:sldId id="259" r:id="rId5"/>
    <p:sldId id="277" r:id="rId6"/>
    <p:sldId id="272" r:id="rId7"/>
    <p:sldId id="264" r:id="rId8"/>
    <p:sldId id="275" r:id="rId9"/>
    <p:sldId id="271" r:id="rId10"/>
    <p:sldId id="267" r:id="rId11"/>
    <p:sldId id="263" r:id="rId12"/>
    <p:sldId id="265" r:id="rId13"/>
    <p:sldId id="269" r:id="rId14"/>
    <p:sldId id="262" r:id="rId15"/>
    <p:sldId id="266" r:id="rId16"/>
    <p:sldId id="270" r:id="rId1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05" autoAdjust="0"/>
    <p:restoredTop sz="94660"/>
  </p:normalViewPr>
  <p:slideViewPr>
    <p:cSldViewPr snapToGrid="0">
      <p:cViewPr varScale="1">
        <p:scale>
          <a:sx n="89" d="100"/>
          <a:sy n="89" d="100"/>
        </p:scale>
        <p:origin x="852" y="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63218A-3DA8-4B34-9562-03744EAD2C1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13E7E4D-81B5-4101-B41A-902D85DA4FAB}">
      <dgm:prSet/>
      <dgm:spPr/>
      <dgm:t>
        <a:bodyPr/>
        <a:lstStyle/>
        <a:p>
          <a:r>
            <a:rPr lang="en-US" dirty="0"/>
            <a:t>This project was born out of my love of books and my frustration that sometimes movies made from books that I love turn out great while others do not.  With this project, I tried to answer whether a book’s rating on </a:t>
          </a:r>
          <a:r>
            <a:rPr lang="en-US" dirty="0" err="1"/>
            <a:t>GoodReads</a:t>
          </a:r>
          <a:r>
            <a:rPr lang="en-US" dirty="0"/>
            <a:t> was an indicated of whether a movie made from the book would be good.</a:t>
          </a:r>
        </a:p>
      </dgm:t>
    </dgm:pt>
    <dgm:pt modelId="{C592B656-32AC-43F1-996A-67F74F656474}" type="parTrans" cxnId="{9B0498E2-9C71-49CE-BAF9-5334A39FA0C8}">
      <dgm:prSet/>
      <dgm:spPr/>
      <dgm:t>
        <a:bodyPr/>
        <a:lstStyle/>
        <a:p>
          <a:endParaRPr lang="en-US"/>
        </a:p>
      </dgm:t>
    </dgm:pt>
    <dgm:pt modelId="{0425870B-8536-426E-81FF-0F380686A7B6}" type="sibTrans" cxnId="{9B0498E2-9C71-49CE-BAF9-5334A39FA0C8}">
      <dgm:prSet/>
      <dgm:spPr/>
      <dgm:t>
        <a:bodyPr/>
        <a:lstStyle/>
        <a:p>
          <a:endParaRPr lang="en-US"/>
        </a:p>
      </dgm:t>
    </dgm:pt>
    <dgm:pt modelId="{C5EA0293-4C94-4136-9094-61284DA23ECF}">
      <dgm:prSet/>
      <dgm:spPr/>
      <dgm:t>
        <a:bodyPr/>
        <a:lstStyle/>
        <a:p>
          <a:r>
            <a:rPr lang="en-US" dirty="0"/>
            <a:t>I also wanted to know if there was a time limit for a book to be made into a movie.</a:t>
          </a:r>
        </a:p>
      </dgm:t>
    </dgm:pt>
    <dgm:pt modelId="{877E36E3-EDFB-42DD-BAFE-4E9118DD5515}" type="parTrans" cxnId="{A5C09D6B-9534-45DF-AA5C-213108128418}">
      <dgm:prSet/>
      <dgm:spPr/>
      <dgm:t>
        <a:bodyPr/>
        <a:lstStyle/>
        <a:p>
          <a:endParaRPr lang="en-US"/>
        </a:p>
      </dgm:t>
    </dgm:pt>
    <dgm:pt modelId="{F3374D79-5C0C-4EBC-9880-B49A1AA73CC5}" type="sibTrans" cxnId="{A5C09D6B-9534-45DF-AA5C-213108128418}">
      <dgm:prSet/>
      <dgm:spPr/>
      <dgm:t>
        <a:bodyPr/>
        <a:lstStyle/>
        <a:p>
          <a:endParaRPr lang="en-US"/>
        </a:p>
      </dgm:t>
    </dgm:pt>
    <dgm:pt modelId="{ED202E33-EDC8-4926-B22E-5B37E2EA7DCE}">
      <dgm:prSet/>
      <dgm:spPr/>
      <dgm:t>
        <a:bodyPr/>
        <a:lstStyle/>
        <a:p>
          <a:r>
            <a:rPr lang="en-US" dirty="0"/>
            <a:t>Did some directors fair better at making a movie from a book then others, and therefore, could that be a predictor of how the movie would be rated?</a:t>
          </a:r>
        </a:p>
      </dgm:t>
    </dgm:pt>
    <dgm:pt modelId="{22C02976-A01E-4A30-BB51-E8462C1565B2}" type="parTrans" cxnId="{BE701AEF-EC62-4A44-A14C-93E5932E0B4F}">
      <dgm:prSet/>
      <dgm:spPr/>
      <dgm:t>
        <a:bodyPr/>
        <a:lstStyle/>
        <a:p>
          <a:endParaRPr lang="en-US"/>
        </a:p>
      </dgm:t>
    </dgm:pt>
    <dgm:pt modelId="{15371365-6EE8-415B-98C7-D7713C6085E3}" type="sibTrans" cxnId="{BE701AEF-EC62-4A44-A14C-93E5932E0B4F}">
      <dgm:prSet/>
      <dgm:spPr/>
      <dgm:t>
        <a:bodyPr/>
        <a:lstStyle/>
        <a:p>
          <a:endParaRPr lang="en-US"/>
        </a:p>
      </dgm:t>
    </dgm:pt>
    <dgm:pt modelId="{485CD072-F4B8-4410-B0FF-88FDEA9F5E2A}">
      <dgm:prSet/>
      <dgm:spPr/>
      <dgm:t>
        <a:bodyPr/>
        <a:lstStyle/>
        <a:p>
          <a:r>
            <a:rPr lang="en-US" dirty="0"/>
            <a:t>I also was curious if there was a trend where some authors’ books made better films.</a:t>
          </a:r>
        </a:p>
      </dgm:t>
    </dgm:pt>
    <dgm:pt modelId="{86EAD241-778F-4E45-943F-B82D143F1C44}" type="parTrans" cxnId="{E4CFF0F9-FD21-40B5-8941-229D7C9DE36D}">
      <dgm:prSet/>
      <dgm:spPr/>
      <dgm:t>
        <a:bodyPr/>
        <a:lstStyle/>
        <a:p>
          <a:endParaRPr lang="en-US"/>
        </a:p>
      </dgm:t>
    </dgm:pt>
    <dgm:pt modelId="{54DC3FAA-F8E0-47C2-8E4C-231552487F3F}" type="sibTrans" cxnId="{E4CFF0F9-FD21-40B5-8941-229D7C9DE36D}">
      <dgm:prSet/>
      <dgm:spPr/>
      <dgm:t>
        <a:bodyPr/>
        <a:lstStyle/>
        <a:p>
          <a:endParaRPr lang="en-US"/>
        </a:p>
      </dgm:t>
    </dgm:pt>
    <dgm:pt modelId="{E7CAE3F8-23C7-4850-9A25-30D2A285D3A2}" type="pres">
      <dgm:prSet presAssocID="{AA63218A-3DA8-4B34-9562-03744EAD2C16}" presName="root" presStyleCnt="0">
        <dgm:presLayoutVars>
          <dgm:dir/>
          <dgm:resizeHandles val="exact"/>
        </dgm:presLayoutVars>
      </dgm:prSet>
      <dgm:spPr/>
    </dgm:pt>
    <dgm:pt modelId="{FFD6484C-F956-48D0-A90C-A8811E554B69}" type="pres">
      <dgm:prSet presAssocID="{113E7E4D-81B5-4101-B41A-902D85DA4FAB}" presName="compNode" presStyleCnt="0"/>
      <dgm:spPr/>
    </dgm:pt>
    <dgm:pt modelId="{27239B66-D9B4-4C04-BA78-B6EC01A3322C}" type="pres">
      <dgm:prSet presAssocID="{113E7E4D-81B5-4101-B41A-902D85DA4FAB}" presName="bgRect" presStyleLbl="bgShp" presStyleIdx="0" presStyleCnt="4"/>
      <dgm:spPr/>
    </dgm:pt>
    <dgm:pt modelId="{1A64D09A-9AF8-442A-931F-5793B558D38E}" type="pres">
      <dgm:prSet presAssocID="{113E7E4D-81B5-4101-B41A-902D85DA4F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EA176A68-870D-4C78-B907-378EDA157558}" type="pres">
      <dgm:prSet presAssocID="{113E7E4D-81B5-4101-B41A-902D85DA4FAB}" presName="spaceRect" presStyleCnt="0"/>
      <dgm:spPr/>
    </dgm:pt>
    <dgm:pt modelId="{0C5E9BC8-064B-4968-8621-A95E93C8C597}" type="pres">
      <dgm:prSet presAssocID="{113E7E4D-81B5-4101-B41A-902D85DA4FAB}" presName="parTx" presStyleLbl="revTx" presStyleIdx="0" presStyleCnt="4">
        <dgm:presLayoutVars>
          <dgm:chMax val="0"/>
          <dgm:chPref val="0"/>
        </dgm:presLayoutVars>
      </dgm:prSet>
      <dgm:spPr/>
    </dgm:pt>
    <dgm:pt modelId="{88210556-DD9D-473A-864C-6C080303B399}" type="pres">
      <dgm:prSet presAssocID="{0425870B-8536-426E-81FF-0F380686A7B6}" presName="sibTrans" presStyleCnt="0"/>
      <dgm:spPr/>
    </dgm:pt>
    <dgm:pt modelId="{D7D01A9C-B92D-4AAB-967F-B0D75A806B4A}" type="pres">
      <dgm:prSet presAssocID="{C5EA0293-4C94-4136-9094-61284DA23ECF}" presName="compNode" presStyleCnt="0"/>
      <dgm:spPr/>
    </dgm:pt>
    <dgm:pt modelId="{DDF8051F-B9E1-4723-BE5D-4EAD596CD3FC}" type="pres">
      <dgm:prSet presAssocID="{C5EA0293-4C94-4136-9094-61284DA23ECF}" presName="bgRect" presStyleLbl="bgShp" presStyleIdx="1" presStyleCnt="4" custLinFactNeighborX="-1675" custLinFactNeighborY="-1442"/>
      <dgm:spPr/>
    </dgm:pt>
    <dgm:pt modelId="{E7F2EC21-905A-47E4-AC93-E2CF6815D356}" type="pres">
      <dgm:prSet presAssocID="{C5EA0293-4C94-4136-9094-61284DA23EC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Book"/>
        </a:ext>
      </dgm:extLst>
    </dgm:pt>
    <dgm:pt modelId="{7FC96948-6B29-4408-BFBA-557522B74BF0}" type="pres">
      <dgm:prSet presAssocID="{C5EA0293-4C94-4136-9094-61284DA23ECF}" presName="spaceRect" presStyleCnt="0"/>
      <dgm:spPr/>
    </dgm:pt>
    <dgm:pt modelId="{62C367D1-28D3-4D10-8326-C72A9F40E7F6}" type="pres">
      <dgm:prSet presAssocID="{C5EA0293-4C94-4136-9094-61284DA23ECF}" presName="parTx" presStyleLbl="revTx" presStyleIdx="1" presStyleCnt="4">
        <dgm:presLayoutVars>
          <dgm:chMax val="0"/>
          <dgm:chPref val="0"/>
        </dgm:presLayoutVars>
      </dgm:prSet>
      <dgm:spPr/>
    </dgm:pt>
    <dgm:pt modelId="{620BA8E7-D65F-4CBB-AF0B-892D6042C808}" type="pres">
      <dgm:prSet presAssocID="{F3374D79-5C0C-4EBC-9880-B49A1AA73CC5}" presName="sibTrans" presStyleCnt="0"/>
      <dgm:spPr/>
    </dgm:pt>
    <dgm:pt modelId="{3DF4AA14-AB0D-4432-9E3A-E213193FAF6B}" type="pres">
      <dgm:prSet presAssocID="{ED202E33-EDC8-4926-B22E-5B37E2EA7DCE}" presName="compNode" presStyleCnt="0"/>
      <dgm:spPr/>
    </dgm:pt>
    <dgm:pt modelId="{598DAEA5-2705-4013-93FD-B9FC95819C37}" type="pres">
      <dgm:prSet presAssocID="{ED202E33-EDC8-4926-B22E-5B37E2EA7DCE}" presName="bgRect" presStyleLbl="bgShp" presStyleIdx="2" presStyleCnt="4"/>
      <dgm:spPr/>
    </dgm:pt>
    <dgm:pt modelId="{8BFDD370-D0AD-4823-83AB-4D550110EA9F}" type="pres">
      <dgm:prSet presAssocID="{ED202E33-EDC8-4926-B22E-5B37E2EA7DC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m reel"/>
        </a:ext>
      </dgm:extLst>
    </dgm:pt>
    <dgm:pt modelId="{7C334323-7997-4651-B78A-65836FA2D577}" type="pres">
      <dgm:prSet presAssocID="{ED202E33-EDC8-4926-B22E-5B37E2EA7DCE}" presName="spaceRect" presStyleCnt="0"/>
      <dgm:spPr/>
    </dgm:pt>
    <dgm:pt modelId="{6F2F7E2C-8292-40FD-A4F8-9D5569C4364F}" type="pres">
      <dgm:prSet presAssocID="{ED202E33-EDC8-4926-B22E-5B37E2EA7DCE}" presName="parTx" presStyleLbl="revTx" presStyleIdx="2" presStyleCnt="4">
        <dgm:presLayoutVars>
          <dgm:chMax val="0"/>
          <dgm:chPref val="0"/>
        </dgm:presLayoutVars>
      </dgm:prSet>
      <dgm:spPr/>
    </dgm:pt>
    <dgm:pt modelId="{3919136C-4449-444D-9B8F-5CBB89A9A195}" type="pres">
      <dgm:prSet presAssocID="{15371365-6EE8-415B-98C7-D7713C6085E3}" presName="sibTrans" presStyleCnt="0"/>
      <dgm:spPr/>
    </dgm:pt>
    <dgm:pt modelId="{70A3F681-AB99-42D6-B327-44D7D9CDC355}" type="pres">
      <dgm:prSet presAssocID="{485CD072-F4B8-4410-B0FF-88FDEA9F5E2A}" presName="compNode" presStyleCnt="0"/>
      <dgm:spPr/>
    </dgm:pt>
    <dgm:pt modelId="{113D84D8-2187-4BA2-B32E-3B410A3E01F2}" type="pres">
      <dgm:prSet presAssocID="{485CD072-F4B8-4410-B0FF-88FDEA9F5E2A}" presName="bgRect" presStyleLbl="bgShp" presStyleIdx="3" presStyleCnt="4"/>
      <dgm:spPr/>
    </dgm:pt>
    <dgm:pt modelId="{2E8F3BE8-BB42-4FF0-A655-72F43E65E797}" type="pres">
      <dgm:prSet presAssocID="{485CD072-F4B8-4410-B0FF-88FDEA9F5E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m strip"/>
        </a:ext>
      </dgm:extLst>
    </dgm:pt>
    <dgm:pt modelId="{017EB4DF-4506-4EB1-AB3C-4C07A321EDFA}" type="pres">
      <dgm:prSet presAssocID="{485CD072-F4B8-4410-B0FF-88FDEA9F5E2A}" presName="spaceRect" presStyleCnt="0"/>
      <dgm:spPr/>
    </dgm:pt>
    <dgm:pt modelId="{D33A0D66-25A9-478D-BD65-2782E887E773}" type="pres">
      <dgm:prSet presAssocID="{485CD072-F4B8-4410-B0FF-88FDEA9F5E2A}" presName="parTx" presStyleLbl="revTx" presStyleIdx="3" presStyleCnt="4">
        <dgm:presLayoutVars>
          <dgm:chMax val="0"/>
          <dgm:chPref val="0"/>
        </dgm:presLayoutVars>
      </dgm:prSet>
      <dgm:spPr/>
    </dgm:pt>
  </dgm:ptLst>
  <dgm:cxnLst>
    <dgm:cxn modelId="{C771692E-823C-45B2-84B4-85C1C5DF172D}" type="presOf" srcId="{ED202E33-EDC8-4926-B22E-5B37E2EA7DCE}" destId="{6F2F7E2C-8292-40FD-A4F8-9D5569C4364F}" srcOrd="0" destOrd="0" presId="urn:microsoft.com/office/officeart/2018/2/layout/IconVerticalSolidList"/>
    <dgm:cxn modelId="{A5C09D6B-9534-45DF-AA5C-213108128418}" srcId="{AA63218A-3DA8-4B34-9562-03744EAD2C16}" destId="{C5EA0293-4C94-4136-9094-61284DA23ECF}" srcOrd="1" destOrd="0" parTransId="{877E36E3-EDFB-42DD-BAFE-4E9118DD5515}" sibTransId="{F3374D79-5C0C-4EBC-9880-B49A1AA73CC5}"/>
    <dgm:cxn modelId="{19E6AD8B-CAA5-43A0-9908-3A0AAF6A328C}" type="presOf" srcId="{485CD072-F4B8-4410-B0FF-88FDEA9F5E2A}" destId="{D33A0D66-25A9-478D-BD65-2782E887E773}" srcOrd="0" destOrd="0" presId="urn:microsoft.com/office/officeart/2018/2/layout/IconVerticalSolidList"/>
    <dgm:cxn modelId="{F0D34DB3-5EAA-4647-A930-8C8EB7049DA8}" type="presOf" srcId="{C5EA0293-4C94-4136-9094-61284DA23ECF}" destId="{62C367D1-28D3-4D10-8326-C72A9F40E7F6}" srcOrd="0" destOrd="0" presId="urn:microsoft.com/office/officeart/2018/2/layout/IconVerticalSolidList"/>
    <dgm:cxn modelId="{9B0498E2-9C71-49CE-BAF9-5334A39FA0C8}" srcId="{AA63218A-3DA8-4B34-9562-03744EAD2C16}" destId="{113E7E4D-81B5-4101-B41A-902D85DA4FAB}" srcOrd="0" destOrd="0" parTransId="{C592B656-32AC-43F1-996A-67F74F656474}" sibTransId="{0425870B-8536-426E-81FF-0F380686A7B6}"/>
    <dgm:cxn modelId="{BE701AEF-EC62-4A44-A14C-93E5932E0B4F}" srcId="{AA63218A-3DA8-4B34-9562-03744EAD2C16}" destId="{ED202E33-EDC8-4926-B22E-5B37E2EA7DCE}" srcOrd="2" destOrd="0" parTransId="{22C02976-A01E-4A30-BB51-E8462C1565B2}" sibTransId="{15371365-6EE8-415B-98C7-D7713C6085E3}"/>
    <dgm:cxn modelId="{102537F1-61D9-4995-87B6-88A5F13B8217}" type="presOf" srcId="{AA63218A-3DA8-4B34-9562-03744EAD2C16}" destId="{E7CAE3F8-23C7-4850-9A25-30D2A285D3A2}" srcOrd="0" destOrd="0" presId="urn:microsoft.com/office/officeart/2018/2/layout/IconVerticalSolidList"/>
    <dgm:cxn modelId="{E4CFF0F9-FD21-40B5-8941-229D7C9DE36D}" srcId="{AA63218A-3DA8-4B34-9562-03744EAD2C16}" destId="{485CD072-F4B8-4410-B0FF-88FDEA9F5E2A}" srcOrd="3" destOrd="0" parTransId="{86EAD241-778F-4E45-943F-B82D143F1C44}" sibTransId="{54DC3FAA-F8E0-47C2-8E4C-231552487F3F}"/>
    <dgm:cxn modelId="{65FDF5F9-4214-4E70-AAAB-11FCE143BD0F}" type="presOf" srcId="{113E7E4D-81B5-4101-B41A-902D85DA4FAB}" destId="{0C5E9BC8-064B-4968-8621-A95E93C8C597}" srcOrd="0" destOrd="0" presId="urn:microsoft.com/office/officeart/2018/2/layout/IconVerticalSolidList"/>
    <dgm:cxn modelId="{C03BEE19-6F70-4F88-8F79-8A1886E78A47}" type="presParOf" srcId="{E7CAE3F8-23C7-4850-9A25-30D2A285D3A2}" destId="{FFD6484C-F956-48D0-A90C-A8811E554B69}" srcOrd="0" destOrd="0" presId="urn:microsoft.com/office/officeart/2018/2/layout/IconVerticalSolidList"/>
    <dgm:cxn modelId="{4C6306DE-9B8F-42DC-8443-0C376CE2CD3C}" type="presParOf" srcId="{FFD6484C-F956-48D0-A90C-A8811E554B69}" destId="{27239B66-D9B4-4C04-BA78-B6EC01A3322C}" srcOrd="0" destOrd="0" presId="urn:microsoft.com/office/officeart/2018/2/layout/IconVerticalSolidList"/>
    <dgm:cxn modelId="{0CFEE30B-4BAD-48CB-80FB-301B7AAD014E}" type="presParOf" srcId="{FFD6484C-F956-48D0-A90C-A8811E554B69}" destId="{1A64D09A-9AF8-442A-931F-5793B558D38E}" srcOrd="1" destOrd="0" presId="urn:microsoft.com/office/officeart/2018/2/layout/IconVerticalSolidList"/>
    <dgm:cxn modelId="{729202FF-42C9-44AC-A2AA-22302D12E755}" type="presParOf" srcId="{FFD6484C-F956-48D0-A90C-A8811E554B69}" destId="{EA176A68-870D-4C78-B907-378EDA157558}" srcOrd="2" destOrd="0" presId="urn:microsoft.com/office/officeart/2018/2/layout/IconVerticalSolidList"/>
    <dgm:cxn modelId="{CA3C125E-CE0A-4196-A503-9B8A2AD3CFFB}" type="presParOf" srcId="{FFD6484C-F956-48D0-A90C-A8811E554B69}" destId="{0C5E9BC8-064B-4968-8621-A95E93C8C597}" srcOrd="3" destOrd="0" presId="urn:microsoft.com/office/officeart/2018/2/layout/IconVerticalSolidList"/>
    <dgm:cxn modelId="{3D35812B-1BE5-45B6-B448-0A8A087C2707}" type="presParOf" srcId="{E7CAE3F8-23C7-4850-9A25-30D2A285D3A2}" destId="{88210556-DD9D-473A-864C-6C080303B399}" srcOrd="1" destOrd="0" presId="urn:microsoft.com/office/officeart/2018/2/layout/IconVerticalSolidList"/>
    <dgm:cxn modelId="{6468DF26-FAF0-48D9-A834-F823F79C00E1}" type="presParOf" srcId="{E7CAE3F8-23C7-4850-9A25-30D2A285D3A2}" destId="{D7D01A9C-B92D-4AAB-967F-B0D75A806B4A}" srcOrd="2" destOrd="0" presId="urn:microsoft.com/office/officeart/2018/2/layout/IconVerticalSolidList"/>
    <dgm:cxn modelId="{8CBE5667-F541-4EF6-ABAF-6D941905548D}" type="presParOf" srcId="{D7D01A9C-B92D-4AAB-967F-B0D75A806B4A}" destId="{DDF8051F-B9E1-4723-BE5D-4EAD596CD3FC}" srcOrd="0" destOrd="0" presId="urn:microsoft.com/office/officeart/2018/2/layout/IconVerticalSolidList"/>
    <dgm:cxn modelId="{4316ABD0-F85D-4FB3-8E34-F0B96316ED8D}" type="presParOf" srcId="{D7D01A9C-B92D-4AAB-967F-B0D75A806B4A}" destId="{E7F2EC21-905A-47E4-AC93-E2CF6815D356}" srcOrd="1" destOrd="0" presId="urn:microsoft.com/office/officeart/2018/2/layout/IconVerticalSolidList"/>
    <dgm:cxn modelId="{AA54AC57-CC22-45D3-9F1E-E768325C311E}" type="presParOf" srcId="{D7D01A9C-B92D-4AAB-967F-B0D75A806B4A}" destId="{7FC96948-6B29-4408-BFBA-557522B74BF0}" srcOrd="2" destOrd="0" presId="urn:microsoft.com/office/officeart/2018/2/layout/IconVerticalSolidList"/>
    <dgm:cxn modelId="{67595F36-C900-42FA-84EB-33FD072D8F97}" type="presParOf" srcId="{D7D01A9C-B92D-4AAB-967F-B0D75A806B4A}" destId="{62C367D1-28D3-4D10-8326-C72A9F40E7F6}" srcOrd="3" destOrd="0" presId="urn:microsoft.com/office/officeart/2018/2/layout/IconVerticalSolidList"/>
    <dgm:cxn modelId="{B7716C29-5DF1-416E-954B-5235AE98B5FB}" type="presParOf" srcId="{E7CAE3F8-23C7-4850-9A25-30D2A285D3A2}" destId="{620BA8E7-D65F-4CBB-AF0B-892D6042C808}" srcOrd="3" destOrd="0" presId="urn:microsoft.com/office/officeart/2018/2/layout/IconVerticalSolidList"/>
    <dgm:cxn modelId="{9FB4ECC7-6540-4942-A5AE-D13FE582F86D}" type="presParOf" srcId="{E7CAE3F8-23C7-4850-9A25-30D2A285D3A2}" destId="{3DF4AA14-AB0D-4432-9E3A-E213193FAF6B}" srcOrd="4" destOrd="0" presId="urn:microsoft.com/office/officeart/2018/2/layout/IconVerticalSolidList"/>
    <dgm:cxn modelId="{0265219A-1431-4870-8E50-343800AD702A}" type="presParOf" srcId="{3DF4AA14-AB0D-4432-9E3A-E213193FAF6B}" destId="{598DAEA5-2705-4013-93FD-B9FC95819C37}" srcOrd="0" destOrd="0" presId="urn:microsoft.com/office/officeart/2018/2/layout/IconVerticalSolidList"/>
    <dgm:cxn modelId="{E1672144-0BFD-4CE6-80B8-17B031195291}" type="presParOf" srcId="{3DF4AA14-AB0D-4432-9E3A-E213193FAF6B}" destId="{8BFDD370-D0AD-4823-83AB-4D550110EA9F}" srcOrd="1" destOrd="0" presId="urn:microsoft.com/office/officeart/2018/2/layout/IconVerticalSolidList"/>
    <dgm:cxn modelId="{69F36B7E-4583-413A-B87D-F5187D19F30F}" type="presParOf" srcId="{3DF4AA14-AB0D-4432-9E3A-E213193FAF6B}" destId="{7C334323-7997-4651-B78A-65836FA2D577}" srcOrd="2" destOrd="0" presId="urn:microsoft.com/office/officeart/2018/2/layout/IconVerticalSolidList"/>
    <dgm:cxn modelId="{829E5B36-6400-419F-8CC6-BE4809CCB1E5}" type="presParOf" srcId="{3DF4AA14-AB0D-4432-9E3A-E213193FAF6B}" destId="{6F2F7E2C-8292-40FD-A4F8-9D5569C4364F}" srcOrd="3" destOrd="0" presId="urn:microsoft.com/office/officeart/2018/2/layout/IconVerticalSolidList"/>
    <dgm:cxn modelId="{07009990-50B3-45F0-BC49-49C5401771E7}" type="presParOf" srcId="{E7CAE3F8-23C7-4850-9A25-30D2A285D3A2}" destId="{3919136C-4449-444D-9B8F-5CBB89A9A195}" srcOrd="5" destOrd="0" presId="urn:microsoft.com/office/officeart/2018/2/layout/IconVerticalSolidList"/>
    <dgm:cxn modelId="{679C2FF9-C105-4652-A34E-CA86AC800C3F}" type="presParOf" srcId="{E7CAE3F8-23C7-4850-9A25-30D2A285D3A2}" destId="{70A3F681-AB99-42D6-B327-44D7D9CDC355}" srcOrd="6" destOrd="0" presId="urn:microsoft.com/office/officeart/2018/2/layout/IconVerticalSolidList"/>
    <dgm:cxn modelId="{28BF17A0-BB02-4862-8D5F-B7EF090B1C2C}" type="presParOf" srcId="{70A3F681-AB99-42D6-B327-44D7D9CDC355}" destId="{113D84D8-2187-4BA2-B32E-3B410A3E01F2}" srcOrd="0" destOrd="0" presId="urn:microsoft.com/office/officeart/2018/2/layout/IconVerticalSolidList"/>
    <dgm:cxn modelId="{60FD19E4-1C75-490A-90F6-24B1ECDE7166}" type="presParOf" srcId="{70A3F681-AB99-42D6-B327-44D7D9CDC355}" destId="{2E8F3BE8-BB42-4FF0-A655-72F43E65E797}" srcOrd="1" destOrd="0" presId="urn:microsoft.com/office/officeart/2018/2/layout/IconVerticalSolidList"/>
    <dgm:cxn modelId="{0A79B03C-0D27-4694-AA74-AA2D5B456884}" type="presParOf" srcId="{70A3F681-AB99-42D6-B327-44D7D9CDC355}" destId="{017EB4DF-4506-4EB1-AB3C-4C07A321EDFA}" srcOrd="2" destOrd="0" presId="urn:microsoft.com/office/officeart/2018/2/layout/IconVerticalSolidList"/>
    <dgm:cxn modelId="{0BFCA4C0-C377-450F-B127-1999EBF166F3}" type="presParOf" srcId="{70A3F681-AB99-42D6-B327-44D7D9CDC355}" destId="{D33A0D66-25A9-478D-BD65-2782E887E7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0FD5BA-C75E-4D57-94B5-C3F35DC61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5BC4223-0D20-4E9C-BB93-EF3F440C9442}">
      <dgm:prSet/>
      <dgm:spPr/>
      <dgm:t>
        <a:bodyPr/>
        <a:lstStyle/>
        <a:p>
          <a:r>
            <a:rPr lang="en-US" dirty="0">
              <a:solidFill>
                <a:schemeClr val="tx1"/>
              </a:solidFill>
            </a:rPr>
            <a:t>This project began with web-scraping a Wikipedia article on works of fiction that were turned into films.</a:t>
          </a:r>
        </a:p>
      </dgm:t>
    </dgm:pt>
    <dgm:pt modelId="{20DFDB57-34FB-484A-A231-4C3C36B220C5}" type="parTrans" cxnId="{9B4F9E35-2E92-45B4-A2E6-52B1C754062D}">
      <dgm:prSet/>
      <dgm:spPr/>
      <dgm:t>
        <a:bodyPr/>
        <a:lstStyle/>
        <a:p>
          <a:endParaRPr lang="en-US"/>
        </a:p>
      </dgm:t>
    </dgm:pt>
    <dgm:pt modelId="{B7459351-6B56-4AC0-98D4-3063A23004FD}" type="sibTrans" cxnId="{9B4F9E35-2E92-45B4-A2E6-52B1C754062D}">
      <dgm:prSet/>
      <dgm:spPr/>
      <dgm:t>
        <a:bodyPr/>
        <a:lstStyle/>
        <a:p>
          <a:endParaRPr lang="en-US"/>
        </a:p>
      </dgm:t>
    </dgm:pt>
    <dgm:pt modelId="{9E016A7D-8BDF-491C-B3AD-A73F6E10DD26}">
      <dgm:prSet/>
      <dgm:spPr/>
      <dgm:t>
        <a:bodyPr/>
        <a:lstStyle/>
        <a:p>
          <a:r>
            <a:rPr lang="en-US" dirty="0">
              <a:solidFill>
                <a:schemeClr val="tx1"/>
              </a:solidFill>
            </a:rPr>
            <a:t>To have a manageable amount of data, only films released from 2001 to 2025 were used.</a:t>
          </a:r>
        </a:p>
      </dgm:t>
    </dgm:pt>
    <dgm:pt modelId="{46CEC541-B61D-404E-87E4-F7380B7B72B8}" type="parTrans" cxnId="{31DB4809-1416-4B73-872C-65FDE8B327F2}">
      <dgm:prSet/>
      <dgm:spPr/>
      <dgm:t>
        <a:bodyPr/>
        <a:lstStyle/>
        <a:p>
          <a:endParaRPr lang="en-US"/>
        </a:p>
      </dgm:t>
    </dgm:pt>
    <dgm:pt modelId="{F1934FE3-9E5C-4BBF-9DB8-41C922A27F4D}" type="sibTrans" cxnId="{31DB4809-1416-4B73-872C-65FDE8B327F2}">
      <dgm:prSet/>
      <dgm:spPr/>
      <dgm:t>
        <a:bodyPr/>
        <a:lstStyle/>
        <a:p>
          <a:endParaRPr lang="en-US"/>
        </a:p>
      </dgm:t>
    </dgm:pt>
    <dgm:pt modelId="{85D4D1A1-6284-4CD6-8506-FBB787CA69AC}">
      <dgm:prSet/>
      <dgm:spPr/>
      <dgm:t>
        <a:bodyPr/>
        <a:lstStyle/>
        <a:p>
          <a:r>
            <a:rPr lang="en-US" dirty="0">
              <a:solidFill>
                <a:schemeClr val="tx1"/>
              </a:solidFill>
            </a:rPr>
            <a:t>That data was then used to filter out the books that I needed from a data set that was scraped from Goodreads by </a:t>
          </a:r>
          <a:r>
            <a:rPr lang="en-US" dirty="0" err="1">
              <a:solidFill>
                <a:schemeClr val="tx1"/>
              </a:solidFill>
            </a:rPr>
            <a:t>Zygmuntz</a:t>
          </a:r>
          <a:r>
            <a:rPr lang="en-US" dirty="0">
              <a:solidFill>
                <a:schemeClr val="tx1"/>
              </a:solidFill>
            </a:rPr>
            <a:t> in 2017.</a:t>
          </a:r>
        </a:p>
      </dgm:t>
    </dgm:pt>
    <dgm:pt modelId="{C2BC6D4C-4BC1-4D15-A803-029E44B41FB5}" type="parTrans" cxnId="{500120EA-EF84-4B53-AE0D-DFD65DC63C14}">
      <dgm:prSet/>
      <dgm:spPr/>
      <dgm:t>
        <a:bodyPr/>
        <a:lstStyle/>
        <a:p>
          <a:endParaRPr lang="en-US"/>
        </a:p>
      </dgm:t>
    </dgm:pt>
    <dgm:pt modelId="{4658ACCF-C921-4189-BEF3-35B325EB4CD5}" type="sibTrans" cxnId="{500120EA-EF84-4B53-AE0D-DFD65DC63C14}">
      <dgm:prSet/>
      <dgm:spPr/>
      <dgm:t>
        <a:bodyPr/>
        <a:lstStyle/>
        <a:p>
          <a:endParaRPr lang="en-US"/>
        </a:p>
      </dgm:t>
    </dgm:pt>
    <dgm:pt modelId="{BBEB8B4B-63B8-4210-9B9E-6A0E7F05F908}">
      <dgm:prSet/>
      <dgm:spPr/>
      <dgm:t>
        <a:bodyPr/>
        <a:lstStyle/>
        <a:p>
          <a:r>
            <a:rPr lang="en-US" dirty="0">
              <a:solidFill>
                <a:schemeClr val="tx1"/>
              </a:solidFill>
            </a:rPr>
            <a:t>The films that were made from those books was compared to data scraped from IMDb and data sets from IMDb.</a:t>
          </a:r>
        </a:p>
      </dgm:t>
    </dgm:pt>
    <dgm:pt modelId="{825E56AC-39D9-444E-8027-D23C9199A1F5}" type="parTrans" cxnId="{0459FBC6-4D98-4ED5-AE4A-08A96816E4E2}">
      <dgm:prSet/>
      <dgm:spPr/>
      <dgm:t>
        <a:bodyPr/>
        <a:lstStyle/>
        <a:p>
          <a:endParaRPr lang="en-US"/>
        </a:p>
      </dgm:t>
    </dgm:pt>
    <dgm:pt modelId="{289AF6D4-3C41-4226-8347-0276EC9077E7}" type="sibTrans" cxnId="{0459FBC6-4D98-4ED5-AE4A-08A96816E4E2}">
      <dgm:prSet/>
      <dgm:spPr/>
      <dgm:t>
        <a:bodyPr/>
        <a:lstStyle/>
        <a:p>
          <a:endParaRPr lang="en-US"/>
        </a:p>
      </dgm:t>
    </dgm:pt>
    <dgm:pt modelId="{95799D30-6C55-4F0E-814B-CE428B397A97}" type="pres">
      <dgm:prSet presAssocID="{8F0FD5BA-C75E-4D57-94B5-C3F35DC61706}" presName="linear" presStyleCnt="0">
        <dgm:presLayoutVars>
          <dgm:animLvl val="lvl"/>
          <dgm:resizeHandles val="exact"/>
        </dgm:presLayoutVars>
      </dgm:prSet>
      <dgm:spPr/>
    </dgm:pt>
    <dgm:pt modelId="{57BA7A59-0092-4E92-A9C6-AF73C95DA6D1}" type="pres">
      <dgm:prSet presAssocID="{B5BC4223-0D20-4E9C-BB93-EF3F440C9442}" presName="parentText" presStyleLbl="node1" presStyleIdx="0" presStyleCnt="4">
        <dgm:presLayoutVars>
          <dgm:chMax val="0"/>
          <dgm:bulletEnabled val="1"/>
        </dgm:presLayoutVars>
      </dgm:prSet>
      <dgm:spPr/>
    </dgm:pt>
    <dgm:pt modelId="{D1A30A3E-A615-457F-8823-B0D99CF3A31F}" type="pres">
      <dgm:prSet presAssocID="{B7459351-6B56-4AC0-98D4-3063A23004FD}" presName="spacer" presStyleCnt="0"/>
      <dgm:spPr/>
    </dgm:pt>
    <dgm:pt modelId="{F1EDE528-DCE2-4A37-81F3-01808D474994}" type="pres">
      <dgm:prSet presAssocID="{9E016A7D-8BDF-491C-B3AD-A73F6E10DD26}" presName="parentText" presStyleLbl="node1" presStyleIdx="1" presStyleCnt="4" custLinFactNeighborX="608" custLinFactNeighborY="-74299">
        <dgm:presLayoutVars>
          <dgm:chMax val="0"/>
          <dgm:bulletEnabled val="1"/>
        </dgm:presLayoutVars>
      </dgm:prSet>
      <dgm:spPr/>
    </dgm:pt>
    <dgm:pt modelId="{6D88A4BA-A9D2-4835-A9D8-A77539B09C77}" type="pres">
      <dgm:prSet presAssocID="{F1934FE3-9E5C-4BBF-9DB8-41C922A27F4D}" presName="spacer" presStyleCnt="0"/>
      <dgm:spPr/>
    </dgm:pt>
    <dgm:pt modelId="{C56A6855-9F7D-49BC-83D4-3721C0ED4439}" type="pres">
      <dgm:prSet presAssocID="{85D4D1A1-6284-4CD6-8506-FBB787CA69AC}" presName="parentText" presStyleLbl="node1" presStyleIdx="2" presStyleCnt="4">
        <dgm:presLayoutVars>
          <dgm:chMax val="0"/>
          <dgm:bulletEnabled val="1"/>
        </dgm:presLayoutVars>
      </dgm:prSet>
      <dgm:spPr/>
    </dgm:pt>
    <dgm:pt modelId="{1BDC2197-4933-42AA-B165-2E1634CAE07B}" type="pres">
      <dgm:prSet presAssocID="{4658ACCF-C921-4189-BEF3-35B325EB4CD5}" presName="spacer" presStyleCnt="0"/>
      <dgm:spPr/>
    </dgm:pt>
    <dgm:pt modelId="{5CDCEB8B-7319-4928-B500-B0DDA07D96FE}" type="pres">
      <dgm:prSet presAssocID="{BBEB8B4B-63B8-4210-9B9E-6A0E7F05F908}" presName="parentText" presStyleLbl="node1" presStyleIdx="3" presStyleCnt="4">
        <dgm:presLayoutVars>
          <dgm:chMax val="0"/>
          <dgm:bulletEnabled val="1"/>
        </dgm:presLayoutVars>
      </dgm:prSet>
      <dgm:spPr/>
    </dgm:pt>
  </dgm:ptLst>
  <dgm:cxnLst>
    <dgm:cxn modelId="{60B77002-20A5-4559-9423-33CC75134AB7}" type="presOf" srcId="{8F0FD5BA-C75E-4D57-94B5-C3F35DC61706}" destId="{95799D30-6C55-4F0E-814B-CE428B397A97}" srcOrd="0" destOrd="0" presId="urn:microsoft.com/office/officeart/2005/8/layout/vList2"/>
    <dgm:cxn modelId="{AC767D05-8387-4E20-BD59-21D46D5FD437}" type="presOf" srcId="{BBEB8B4B-63B8-4210-9B9E-6A0E7F05F908}" destId="{5CDCEB8B-7319-4928-B500-B0DDA07D96FE}" srcOrd="0" destOrd="0" presId="urn:microsoft.com/office/officeart/2005/8/layout/vList2"/>
    <dgm:cxn modelId="{31DB4809-1416-4B73-872C-65FDE8B327F2}" srcId="{8F0FD5BA-C75E-4D57-94B5-C3F35DC61706}" destId="{9E016A7D-8BDF-491C-B3AD-A73F6E10DD26}" srcOrd="1" destOrd="0" parTransId="{46CEC541-B61D-404E-87E4-F7380B7B72B8}" sibTransId="{F1934FE3-9E5C-4BBF-9DB8-41C922A27F4D}"/>
    <dgm:cxn modelId="{6B1F6A1F-939A-4BCC-8C9D-BB001F97F5F5}" type="presOf" srcId="{9E016A7D-8BDF-491C-B3AD-A73F6E10DD26}" destId="{F1EDE528-DCE2-4A37-81F3-01808D474994}" srcOrd="0" destOrd="0" presId="urn:microsoft.com/office/officeart/2005/8/layout/vList2"/>
    <dgm:cxn modelId="{9B4F9E35-2E92-45B4-A2E6-52B1C754062D}" srcId="{8F0FD5BA-C75E-4D57-94B5-C3F35DC61706}" destId="{B5BC4223-0D20-4E9C-BB93-EF3F440C9442}" srcOrd="0" destOrd="0" parTransId="{20DFDB57-34FB-484A-A231-4C3C36B220C5}" sibTransId="{B7459351-6B56-4AC0-98D4-3063A23004FD}"/>
    <dgm:cxn modelId="{3FB535B1-1EA0-443E-9491-4B1638F2E0BF}" type="presOf" srcId="{85D4D1A1-6284-4CD6-8506-FBB787CA69AC}" destId="{C56A6855-9F7D-49BC-83D4-3721C0ED4439}" srcOrd="0" destOrd="0" presId="urn:microsoft.com/office/officeart/2005/8/layout/vList2"/>
    <dgm:cxn modelId="{52B0BDC2-DE99-4060-8C73-B2D9AA4760D8}" type="presOf" srcId="{B5BC4223-0D20-4E9C-BB93-EF3F440C9442}" destId="{57BA7A59-0092-4E92-A9C6-AF73C95DA6D1}" srcOrd="0" destOrd="0" presId="urn:microsoft.com/office/officeart/2005/8/layout/vList2"/>
    <dgm:cxn modelId="{0459FBC6-4D98-4ED5-AE4A-08A96816E4E2}" srcId="{8F0FD5BA-C75E-4D57-94B5-C3F35DC61706}" destId="{BBEB8B4B-63B8-4210-9B9E-6A0E7F05F908}" srcOrd="3" destOrd="0" parTransId="{825E56AC-39D9-444E-8027-D23C9199A1F5}" sibTransId="{289AF6D4-3C41-4226-8347-0276EC9077E7}"/>
    <dgm:cxn modelId="{500120EA-EF84-4B53-AE0D-DFD65DC63C14}" srcId="{8F0FD5BA-C75E-4D57-94B5-C3F35DC61706}" destId="{85D4D1A1-6284-4CD6-8506-FBB787CA69AC}" srcOrd="2" destOrd="0" parTransId="{C2BC6D4C-4BC1-4D15-A803-029E44B41FB5}" sibTransId="{4658ACCF-C921-4189-BEF3-35B325EB4CD5}"/>
    <dgm:cxn modelId="{791143DB-791B-4712-8626-D98C4FC3456A}" type="presParOf" srcId="{95799D30-6C55-4F0E-814B-CE428B397A97}" destId="{57BA7A59-0092-4E92-A9C6-AF73C95DA6D1}" srcOrd="0" destOrd="0" presId="urn:microsoft.com/office/officeart/2005/8/layout/vList2"/>
    <dgm:cxn modelId="{D047B601-A040-4BEB-B16A-ED2E5F9CEE42}" type="presParOf" srcId="{95799D30-6C55-4F0E-814B-CE428B397A97}" destId="{D1A30A3E-A615-457F-8823-B0D99CF3A31F}" srcOrd="1" destOrd="0" presId="urn:microsoft.com/office/officeart/2005/8/layout/vList2"/>
    <dgm:cxn modelId="{B28FA17A-1BBD-4B72-872A-1E5DA493BDEF}" type="presParOf" srcId="{95799D30-6C55-4F0E-814B-CE428B397A97}" destId="{F1EDE528-DCE2-4A37-81F3-01808D474994}" srcOrd="2" destOrd="0" presId="urn:microsoft.com/office/officeart/2005/8/layout/vList2"/>
    <dgm:cxn modelId="{1A023959-A862-4927-AA21-02D94BB6924B}" type="presParOf" srcId="{95799D30-6C55-4F0E-814B-CE428B397A97}" destId="{6D88A4BA-A9D2-4835-A9D8-A77539B09C77}" srcOrd="3" destOrd="0" presId="urn:microsoft.com/office/officeart/2005/8/layout/vList2"/>
    <dgm:cxn modelId="{B39AFB12-787D-444F-A5D2-DE13CD67E015}" type="presParOf" srcId="{95799D30-6C55-4F0E-814B-CE428B397A97}" destId="{C56A6855-9F7D-49BC-83D4-3721C0ED4439}" srcOrd="4" destOrd="0" presId="urn:microsoft.com/office/officeart/2005/8/layout/vList2"/>
    <dgm:cxn modelId="{4CA1FB30-8807-425C-A71D-AA098F807D4A}" type="presParOf" srcId="{95799D30-6C55-4F0E-814B-CE428B397A97}" destId="{1BDC2197-4933-42AA-B165-2E1634CAE07B}" srcOrd="5" destOrd="0" presId="urn:microsoft.com/office/officeart/2005/8/layout/vList2"/>
    <dgm:cxn modelId="{A1243E20-71AA-44D2-9BF7-A27A2C757E7B}" type="presParOf" srcId="{95799D30-6C55-4F0E-814B-CE428B397A97}" destId="{5CDCEB8B-7319-4928-B500-B0DDA07D96F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39B66-D9B4-4C04-BA78-B6EC01A3322C}">
      <dsp:nvSpPr>
        <dsp:cNvPr id="0" name=""/>
        <dsp:cNvSpPr/>
      </dsp:nvSpPr>
      <dsp:spPr>
        <a:xfrm>
          <a:off x="0" y="2034"/>
          <a:ext cx="10652760" cy="10309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4D09A-9AF8-442A-931F-5793B558D38E}">
      <dsp:nvSpPr>
        <dsp:cNvPr id="0" name=""/>
        <dsp:cNvSpPr/>
      </dsp:nvSpPr>
      <dsp:spPr>
        <a:xfrm>
          <a:off x="311868" y="234002"/>
          <a:ext cx="567034" cy="5670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E9BC8-064B-4968-8621-A95E93C8C597}">
      <dsp:nvSpPr>
        <dsp:cNvPr id="0" name=""/>
        <dsp:cNvSpPr/>
      </dsp:nvSpPr>
      <dsp:spPr>
        <a:xfrm>
          <a:off x="1190772" y="2034"/>
          <a:ext cx="9461987" cy="103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11" tIns="109111" rIns="109111" bIns="109111" numCol="1" spcCol="1270" anchor="ctr" anchorCtr="0">
          <a:noAutofit/>
        </a:bodyPr>
        <a:lstStyle/>
        <a:p>
          <a:pPr marL="0" lvl="0" indent="0" algn="l" defTabSz="666750">
            <a:lnSpc>
              <a:spcPct val="90000"/>
            </a:lnSpc>
            <a:spcBef>
              <a:spcPct val="0"/>
            </a:spcBef>
            <a:spcAft>
              <a:spcPct val="35000"/>
            </a:spcAft>
            <a:buNone/>
          </a:pPr>
          <a:r>
            <a:rPr lang="en-US" sz="1500" kern="1200" dirty="0"/>
            <a:t>This project was born out of my love of books and my frustration that sometimes movies made from books that I love turn out great while others do not.  With this project, I tried to answer whether a book’s rating on </a:t>
          </a:r>
          <a:r>
            <a:rPr lang="en-US" sz="1500" kern="1200" dirty="0" err="1"/>
            <a:t>GoodReads</a:t>
          </a:r>
          <a:r>
            <a:rPr lang="en-US" sz="1500" kern="1200" dirty="0"/>
            <a:t> was an indicated of whether a movie made from the book would be good.</a:t>
          </a:r>
        </a:p>
      </dsp:txBody>
      <dsp:txXfrm>
        <a:off x="1190772" y="2034"/>
        <a:ext cx="9461987" cy="1030971"/>
      </dsp:txXfrm>
    </dsp:sp>
    <dsp:sp modelId="{DDF8051F-B9E1-4723-BE5D-4EAD596CD3FC}">
      <dsp:nvSpPr>
        <dsp:cNvPr id="0" name=""/>
        <dsp:cNvSpPr/>
      </dsp:nvSpPr>
      <dsp:spPr>
        <a:xfrm>
          <a:off x="0" y="1275882"/>
          <a:ext cx="10652760" cy="10309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F2EC21-905A-47E4-AC93-E2CF6815D356}">
      <dsp:nvSpPr>
        <dsp:cNvPr id="0" name=""/>
        <dsp:cNvSpPr/>
      </dsp:nvSpPr>
      <dsp:spPr>
        <a:xfrm>
          <a:off x="311868" y="1522717"/>
          <a:ext cx="567034" cy="5670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C367D1-28D3-4D10-8326-C72A9F40E7F6}">
      <dsp:nvSpPr>
        <dsp:cNvPr id="0" name=""/>
        <dsp:cNvSpPr/>
      </dsp:nvSpPr>
      <dsp:spPr>
        <a:xfrm>
          <a:off x="1190772" y="1290748"/>
          <a:ext cx="9461987" cy="103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11" tIns="109111" rIns="109111" bIns="109111" numCol="1" spcCol="1270" anchor="ctr" anchorCtr="0">
          <a:noAutofit/>
        </a:bodyPr>
        <a:lstStyle/>
        <a:p>
          <a:pPr marL="0" lvl="0" indent="0" algn="l" defTabSz="666750">
            <a:lnSpc>
              <a:spcPct val="90000"/>
            </a:lnSpc>
            <a:spcBef>
              <a:spcPct val="0"/>
            </a:spcBef>
            <a:spcAft>
              <a:spcPct val="35000"/>
            </a:spcAft>
            <a:buNone/>
          </a:pPr>
          <a:r>
            <a:rPr lang="en-US" sz="1500" kern="1200" dirty="0"/>
            <a:t>I also wanted to know if there was a time limit for a book to be made into a movie.</a:t>
          </a:r>
        </a:p>
      </dsp:txBody>
      <dsp:txXfrm>
        <a:off x="1190772" y="1290748"/>
        <a:ext cx="9461987" cy="1030971"/>
      </dsp:txXfrm>
    </dsp:sp>
    <dsp:sp modelId="{598DAEA5-2705-4013-93FD-B9FC95819C37}">
      <dsp:nvSpPr>
        <dsp:cNvPr id="0" name=""/>
        <dsp:cNvSpPr/>
      </dsp:nvSpPr>
      <dsp:spPr>
        <a:xfrm>
          <a:off x="0" y="2579463"/>
          <a:ext cx="10652760" cy="10309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FDD370-D0AD-4823-83AB-4D550110EA9F}">
      <dsp:nvSpPr>
        <dsp:cNvPr id="0" name=""/>
        <dsp:cNvSpPr/>
      </dsp:nvSpPr>
      <dsp:spPr>
        <a:xfrm>
          <a:off x="311868" y="2811432"/>
          <a:ext cx="567034" cy="5670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F7E2C-8292-40FD-A4F8-9D5569C4364F}">
      <dsp:nvSpPr>
        <dsp:cNvPr id="0" name=""/>
        <dsp:cNvSpPr/>
      </dsp:nvSpPr>
      <dsp:spPr>
        <a:xfrm>
          <a:off x="1190772" y="2579463"/>
          <a:ext cx="9461987" cy="103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11" tIns="109111" rIns="109111" bIns="109111" numCol="1" spcCol="1270" anchor="ctr" anchorCtr="0">
          <a:noAutofit/>
        </a:bodyPr>
        <a:lstStyle/>
        <a:p>
          <a:pPr marL="0" lvl="0" indent="0" algn="l" defTabSz="666750">
            <a:lnSpc>
              <a:spcPct val="90000"/>
            </a:lnSpc>
            <a:spcBef>
              <a:spcPct val="0"/>
            </a:spcBef>
            <a:spcAft>
              <a:spcPct val="35000"/>
            </a:spcAft>
            <a:buNone/>
          </a:pPr>
          <a:r>
            <a:rPr lang="en-US" sz="1500" kern="1200" dirty="0"/>
            <a:t>Did some directors fair better at making a movie from a book then others, and therefore, could that be a predictor of how the movie would be rated?</a:t>
          </a:r>
        </a:p>
      </dsp:txBody>
      <dsp:txXfrm>
        <a:off x="1190772" y="2579463"/>
        <a:ext cx="9461987" cy="1030971"/>
      </dsp:txXfrm>
    </dsp:sp>
    <dsp:sp modelId="{113D84D8-2187-4BA2-B32E-3B410A3E01F2}">
      <dsp:nvSpPr>
        <dsp:cNvPr id="0" name=""/>
        <dsp:cNvSpPr/>
      </dsp:nvSpPr>
      <dsp:spPr>
        <a:xfrm>
          <a:off x="0" y="3868178"/>
          <a:ext cx="10652760" cy="10309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F3BE8-BB42-4FF0-A655-72F43E65E797}">
      <dsp:nvSpPr>
        <dsp:cNvPr id="0" name=""/>
        <dsp:cNvSpPr/>
      </dsp:nvSpPr>
      <dsp:spPr>
        <a:xfrm>
          <a:off x="311868" y="4100146"/>
          <a:ext cx="567034" cy="5670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3A0D66-25A9-478D-BD65-2782E887E773}">
      <dsp:nvSpPr>
        <dsp:cNvPr id="0" name=""/>
        <dsp:cNvSpPr/>
      </dsp:nvSpPr>
      <dsp:spPr>
        <a:xfrm>
          <a:off x="1190772" y="3868178"/>
          <a:ext cx="9461987" cy="103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11" tIns="109111" rIns="109111" bIns="109111" numCol="1" spcCol="1270" anchor="ctr" anchorCtr="0">
          <a:noAutofit/>
        </a:bodyPr>
        <a:lstStyle/>
        <a:p>
          <a:pPr marL="0" lvl="0" indent="0" algn="l" defTabSz="666750">
            <a:lnSpc>
              <a:spcPct val="90000"/>
            </a:lnSpc>
            <a:spcBef>
              <a:spcPct val="0"/>
            </a:spcBef>
            <a:spcAft>
              <a:spcPct val="35000"/>
            </a:spcAft>
            <a:buNone/>
          </a:pPr>
          <a:r>
            <a:rPr lang="en-US" sz="1500" kern="1200" dirty="0"/>
            <a:t>I also was curious if there was a trend where some authors’ books made better films.</a:t>
          </a:r>
        </a:p>
      </dsp:txBody>
      <dsp:txXfrm>
        <a:off x="1190772" y="3868178"/>
        <a:ext cx="9461987" cy="1030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A7A59-0092-4E92-A9C6-AF73C95DA6D1}">
      <dsp:nvSpPr>
        <dsp:cNvPr id="0" name=""/>
        <dsp:cNvSpPr/>
      </dsp:nvSpPr>
      <dsp:spPr>
        <a:xfrm>
          <a:off x="0" y="533399"/>
          <a:ext cx="5968097" cy="1099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This project began with web-scraping a Wikipedia article on works of fiction that were turned into films.</a:t>
          </a:r>
        </a:p>
      </dsp:txBody>
      <dsp:txXfrm>
        <a:off x="53688" y="587087"/>
        <a:ext cx="5860721" cy="992424"/>
      </dsp:txXfrm>
    </dsp:sp>
    <dsp:sp modelId="{F1EDE528-DCE2-4A37-81F3-01808D474994}">
      <dsp:nvSpPr>
        <dsp:cNvPr id="0" name=""/>
        <dsp:cNvSpPr/>
      </dsp:nvSpPr>
      <dsp:spPr>
        <a:xfrm>
          <a:off x="0" y="1648003"/>
          <a:ext cx="5968097" cy="1099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To have a manageable amount of data, only films released from 2001 to 2025 were used.</a:t>
          </a:r>
        </a:p>
      </dsp:txBody>
      <dsp:txXfrm>
        <a:off x="53688" y="1701691"/>
        <a:ext cx="5860721" cy="992424"/>
      </dsp:txXfrm>
    </dsp:sp>
    <dsp:sp modelId="{C56A6855-9F7D-49BC-83D4-3721C0ED4439}">
      <dsp:nvSpPr>
        <dsp:cNvPr id="0" name=""/>
        <dsp:cNvSpPr/>
      </dsp:nvSpPr>
      <dsp:spPr>
        <a:xfrm>
          <a:off x="0" y="2848199"/>
          <a:ext cx="5968097" cy="1099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That data was then used to filter out the books that I needed from a data set that was scraped from Goodreads by </a:t>
          </a:r>
          <a:r>
            <a:rPr lang="en-US" sz="2000" kern="1200" dirty="0" err="1">
              <a:solidFill>
                <a:schemeClr val="tx1"/>
              </a:solidFill>
            </a:rPr>
            <a:t>Zygmuntz</a:t>
          </a:r>
          <a:r>
            <a:rPr lang="en-US" sz="2000" kern="1200" dirty="0">
              <a:solidFill>
                <a:schemeClr val="tx1"/>
              </a:solidFill>
            </a:rPr>
            <a:t> in 2017.</a:t>
          </a:r>
        </a:p>
      </dsp:txBody>
      <dsp:txXfrm>
        <a:off x="53688" y="2901887"/>
        <a:ext cx="5860721" cy="992424"/>
      </dsp:txXfrm>
    </dsp:sp>
    <dsp:sp modelId="{5CDCEB8B-7319-4928-B500-B0DDA07D96FE}">
      <dsp:nvSpPr>
        <dsp:cNvPr id="0" name=""/>
        <dsp:cNvSpPr/>
      </dsp:nvSpPr>
      <dsp:spPr>
        <a:xfrm>
          <a:off x="0" y="4005600"/>
          <a:ext cx="5968097" cy="1099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The films that were made from those books was compared to data scraped from IMDb and data sets from IMDb.</a:t>
          </a:r>
        </a:p>
      </dsp:txBody>
      <dsp:txXfrm>
        <a:off x="53688" y="4059288"/>
        <a:ext cx="5860721" cy="9924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vert="horz" lIns="91440" tIns="45720" rIns="91440" bIns="45720" rtlCol="0" anchor="t">
            <a:normAutofit/>
          </a:bodyPr>
          <a:lstStyle>
            <a:lvl1pPr>
              <a:defRPr lang="en-US" sz="6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hasCustomPrompt="1"/>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dpi="0" rotWithShape="1">
            <a:blip r:embed="rId2"/>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EF118477-BA54-4B0E-9EC5-D8568300CAF2}" type="datetime1">
              <a:rPr lang="en-US" smtClean="0"/>
              <a:t>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8004052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solidFill>
                  <a:schemeClr val="accent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694744" y="2423160"/>
            <a:ext cx="578097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C23AD26B-DEF0-4EC5-90CD-3C7B79EC8572}" type="datetime1">
              <a:rPr lang="en-US" smtClean="0"/>
              <a:t>1/4/2026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0621040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rmAutofit/>
          </a:bodyPr>
          <a:lstStyle>
            <a:lvl1pPr>
              <a:defRPr sz="4400">
                <a:solidFill>
                  <a:schemeClr val="accent1"/>
                </a:solidFill>
              </a:defRPr>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hasCustomPrompt="1"/>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a:alphaModFix amt="65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rabicPeriod"/>
              <a:defRPr sz="1600"/>
            </a:lvl2pPr>
            <a:lvl3pPr marL="800100" indent="-342900">
              <a:buFont typeface="+mj-lt"/>
              <a:buAutoNum type="arabicPeriod"/>
              <a:defRPr sz="1400"/>
            </a:lvl3pPr>
            <a:lvl4pPr marL="914400" indent="-228600">
              <a:buFont typeface="+mj-lt"/>
              <a:buAutoNum type="arabicPeriod"/>
              <a:defRPr sz="1400"/>
            </a:lvl4pPr>
            <a:lvl5pPr marL="1143000" indent="-2286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CA36A28-16B8-4B74-ADBC-086BC21557C6}"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498954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27807CC-3A12-4A50-A3BE-C6063551B4A3}" type="datetime1">
              <a:rPr lang="en-US" smtClean="0"/>
              <a:t>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36147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7B40E33-4FBE-4166-8E4D-D16E2368EAF9}" type="datetime1">
              <a:rPr lang="en-US" smtClean="0"/>
              <a:t>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01577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87688B5-3E47-407E-A4D5-0E98E41979E9}" type="datetime1">
              <a:rPr lang="en-US" smtClean="0"/>
              <a:t>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97511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E129CD1-440F-4DE5-9914-1074B1963E64}" type="datetime1">
              <a:rPr lang="en-US" smtClean="0"/>
              <a:t>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98405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9155DF8-55DB-438A-B328-5A22697F5E96}" type="datetime1">
              <a:rPr lang="en-US" smtClean="0"/>
              <a:t>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6988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hasCustomPrompt="1"/>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9F2D74A-71A1-4609-9BED-C43EBEF2D096}" type="datetime1">
              <a:rPr lang="en-US" smtClean="0"/>
              <a:t>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11716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hasCustomPrompt="1"/>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79B868B-869A-478B-B17A-F3477F1ABEB8}"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56712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hasCustomPrompt="1"/>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28CCA563-903D-4707-A09B-73AE7FD9F3E4}" type="datetime1">
              <a:rPr lang="en-US" smtClean="0"/>
              <a:t>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767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78E53AA-13B8-469A-87B0-FF7C74E1EADE}" type="datetime1">
              <a:rPr lang="en-US" smtClean="0"/>
              <a:t>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890751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hasCustomPrompt="1"/>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E5F747B-DE86-4C56-A69A-2124AC6051DB}"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756182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hasCustomPrompt="1"/>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3B5E8E98-97C5-4AE8-8CC9-69C51FF1A0EF}" type="datetime1">
              <a:rPr lang="en-US" smtClean="0"/>
              <a:t>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3390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hasCustomPrompt="1"/>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D524F82-DB30-4BD5-9E9D-AD825E313C84}"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285251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dirty="0"/>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hasCustomPrompt="1"/>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E7477ED-8564-46ED-8FFC-DE5A509699F3}" type="datetime1">
              <a:rPr lang="en-US" smtClean="0"/>
              <a:t>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66360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hasCustomPrompt="1"/>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0826781-2293-4754-A74B-94E6E7D7B311}"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515316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hasCustomPrompt="1"/>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DFBFA6E-9D0B-474A-AFB9-4E0832448570}"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1264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hasCustomPrompt="1"/>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67648-9FB3-40F4-8072-E80887331DF3}"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13063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hasCustomPrompt="1"/>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07E99A-2976-4D79-B66C-833B4C12E9C9}"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91262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hasCustomPrompt="1"/>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49DDD7D-A4A9-4042-8D3D-AF897B76225E}"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652726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hasCustomPrompt="1"/>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3EA3D79-61FB-48D3-96EC-9D73986E2DB4}"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42338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48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hasCustomPrompt="1"/>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5B3B0F7F-6AD6-4AF0-8BB1-D49CE0F9F622}" type="datetime1">
              <a:rPr lang="en-US" smtClean="0"/>
              <a:t>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04951048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hasCustomPrompt="1"/>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E407E80-9270-4600-9E83-876C054EC0ED}" type="datetime1">
              <a:rPr lang="en-US" smtClean="0"/>
              <a:t>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237384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dirty="0"/>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hasCustomPrompt="1"/>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7A043757-40C8-48EB-A459-80D3B00F0BCB}" type="datetime1">
              <a:rPr lang="en-US" smtClean="0"/>
              <a:t>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474480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dirty="0"/>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hasCustomPrompt="1"/>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D0304CB2-AF95-4B6C-81FD-EF29E4F12940}" type="datetime1">
              <a:rPr lang="en-US" smtClean="0"/>
              <a:t>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358164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dirty="0"/>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hasCustomPrompt="1"/>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FD636673-28CE-4CCE-80FB-7124C935A31A}"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175407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EF0D11-5ED9-D2C8-48DF-CDDD85CEAC2D}"/>
              </a:ext>
            </a:extLst>
          </p:cNvPr>
          <p:cNvSpPr/>
          <p:nvPr/>
        </p:nvSpPr>
        <p:spPr>
          <a:xfrm>
            <a:off x="0" y="0"/>
            <a:ext cx="1219200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1389888" y="4809744"/>
            <a:ext cx="9345168" cy="1225296"/>
          </a:xfrm>
        </p:spPr>
        <p:txBody>
          <a:bodyPr anchor="t">
            <a:normAutofit/>
          </a:bodyPr>
          <a:lstStyle>
            <a:lvl1pPr algn="ctr">
              <a:lnSpc>
                <a:spcPct val="120000"/>
              </a:lnSpc>
              <a:defRPr sz="2800">
                <a:solidFill>
                  <a:schemeClr val="tx2"/>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493776" y="603504"/>
            <a:ext cx="11201400" cy="4206240"/>
          </a:xfrm>
        </p:spPr>
        <p:txBody>
          <a:bodyPr anchor="b">
            <a:normAutofit/>
          </a:bodyPr>
          <a:lstStyle>
            <a:lvl1pPr marL="0" indent="0" algn="ctr">
              <a:lnSpc>
                <a:spcPct val="90000"/>
              </a:lnSpc>
              <a:buNone/>
              <a:defRPr sz="27800">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E8802264-EF96-4074-A671-AB5D99F5E332}" type="datetime1">
              <a:rPr lang="en-US" smtClean="0"/>
              <a:t>1/4/2026</a:t>
            </a:fld>
            <a:endParaRPr lang="en-US" dirty="0"/>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p:txBody>
          <a:bodyPr/>
          <a:lstStyle>
            <a:lvl1pPr>
              <a:defRPr>
                <a:solidFill>
                  <a:schemeClr val="tx2"/>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3782414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621792" y="4873752"/>
            <a:ext cx="8439912" cy="1490472"/>
          </a:xfrm>
        </p:spPr>
        <p:txBody>
          <a:bodyPr vert="horz" lIns="91440" tIns="45720" rIns="91440" bIns="45720" rtlCol="0" anchor="t">
            <a:normAutofit/>
          </a:bodyPr>
          <a:lstStyle>
            <a:lvl1pPr>
              <a:lnSpc>
                <a:spcPct val="120000"/>
              </a:lnSpc>
              <a:defRPr lang="en-US" sz="2800" dirty="0">
                <a:solidFill>
                  <a:schemeClr val="tx2"/>
                </a:solidFill>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539496" y="420624"/>
            <a:ext cx="11100816" cy="4334256"/>
          </a:xfrm>
        </p:spPr>
        <p:txBody>
          <a:bodyPr vert="horz" lIns="91440" tIns="45720" rIns="91440" bIns="45720" rtlCol="0" anchor="b">
            <a:normAutofit/>
          </a:bodyPr>
          <a:lstStyle>
            <a:lvl1pPr marL="0" indent="0">
              <a:lnSpc>
                <a:spcPct val="90000"/>
              </a:lnSpc>
              <a:buNone/>
              <a:defRPr lang="en-US" sz="27800" dirty="0">
                <a:solidFill>
                  <a:schemeClr val="accent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FB84F615-9106-410C-834A-3DBE51A81CC1}" type="datetime1">
              <a:rPr lang="en-US" smtClean="0"/>
              <a:t>1/4/2026</a:t>
            </a:fld>
            <a:endParaRPr lang="en-US" dirty="0"/>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p:txBody>
          <a:bodyPr/>
          <a:lstStyle>
            <a:lvl1pPr>
              <a:defRPr>
                <a:solidFill>
                  <a:schemeClr val="tx2"/>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46529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EA1A10B-111C-8469-40F7-C3551BB027D0}"/>
              </a:ext>
            </a:extLst>
          </p:cNvPr>
          <p:cNvSpPr/>
          <p:nvPr/>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621792" y="4873752"/>
            <a:ext cx="8439912" cy="1591056"/>
          </a:xfrm>
        </p:spPr>
        <p:txBody>
          <a:bodyPr vert="horz" lIns="91440" tIns="45720" rIns="91440" bIns="45720" rtlCol="0" anchor="ctr">
            <a:normAutofit/>
          </a:bodyPr>
          <a:lstStyle>
            <a:lvl1pPr>
              <a:lnSpc>
                <a:spcPct val="120000"/>
              </a:lnSpc>
              <a:defRPr lang="en-US" sz="2800" dirty="0">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539496" y="420624"/>
            <a:ext cx="11100816" cy="4334256"/>
          </a:xfrm>
        </p:spPr>
        <p:txBody>
          <a:bodyPr vert="horz" lIns="91440" tIns="45720" rIns="91440" bIns="45720" rtlCol="0" anchor="b">
            <a:normAutofit/>
          </a:bodyPr>
          <a:lstStyle>
            <a:lvl1pPr marL="0" indent="0">
              <a:lnSpc>
                <a:spcPct val="90000"/>
              </a:lnSpc>
              <a:buNone/>
              <a:defRPr lang="en-US" sz="27800" dirty="0">
                <a:solidFill>
                  <a:schemeClr val="accent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1D5A920F-C91E-4FD9-A8A8-AC96444816EA}" type="datetime1">
              <a:rPr lang="en-US" smtClean="0"/>
              <a:t>1/4/2026</a:t>
            </a:fld>
            <a:endParaRPr lang="en-US" dirty="0"/>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a:xfrm>
            <a:off x="8430768" y="6492240"/>
            <a:ext cx="2660904" cy="338328"/>
          </a:xfrm>
        </p:spPr>
        <p:txBody>
          <a:bodyPr/>
          <a:lstStyle>
            <a:lvl1pPr>
              <a:defRPr>
                <a:solidFill>
                  <a:schemeClr val="tx2"/>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a:xfrm>
            <a:off x="11183112" y="6492240"/>
            <a:ext cx="457200" cy="338328"/>
          </a:xfrm>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78026196"/>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83FF91DA-BC67-4FFF-80B3-6A83720BA580}" type="datetime1">
              <a:rPr lang="en-US" smtClean="0"/>
              <a:t>1/4/2026</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29768" y="987552"/>
            <a:ext cx="10149840" cy="4846320"/>
          </a:xfrm>
        </p:spPr>
        <p:txBody>
          <a:bodyPr anchor="ctr">
            <a:normAutofit/>
          </a:bodyPr>
          <a:lstStyle>
            <a:lvl1pPr marL="0" indent="0">
              <a:lnSpc>
                <a:spcPct val="110000"/>
              </a:lnSpc>
              <a:buNone/>
              <a:defRPr sz="4400" b="0" cap="all" baseline="0">
                <a:solidFill>
                  <a:schemeClr val="accent1"/>
                </a:solidFill>
              </a:defRPr>
            </a:lvl1pPr>
            <a:lvl2pPr marL="228600" indent="0">
              <a:lnSpc>
                <a:spcPct val="110000"/>
              </a:lnSpc>
              <a:buNone/>
              <a:defRPr sz="4000" b="0" cap="all" baseline="0">
                <a:solidFill>
                  <a:schemeClr val="accent1"/>
                </a:solidFill>
              </a:defRPr>
            </a:lvl2pPr>
            <a:lvl3pPr marL="457200" indent="0">
              <a:lnSpc>
                <a:spcPct val="110000"/>
              </a:lnSpc>
              <a:buNone/>
              <a:defRPr sz="3600" b="0" cap="all" baseline="0">
                <a:solidFill>
                  <a:schemeClr val="accent1"/>
                </a:solidFill>
              </a:defRPr>
            </a:lvl3pPr>
            <a:lvl4pPr marL="685800" indent="0">
              <a:lnSpc>
                <a:spcPct val="110000"/>
              </a:lnSpc>
              <a:buNone/>
              <a:defRPr sz="3200" b="0" cap="all" baseline="0">
                <a:solidFill>
                  <a:schemeClr val="accent1"/>
                </a:solidFill>
              </a:defRPr>
            </a:lvl4pPr>
            <a:lvl5pPr marL="914400" indent="0">
              <a:lnSpc>
                <a:spcPct val="110000"/>
              </a:lnSpc>
              <a:buNone/>
              <a:defRPr sz="2800" b="0" cap="all" baseline="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3570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accent1"/>
                </a:solidFill>
              </a:defRPr>
            </a:lvl1pPr>
          </a:lstStyle>
          <a:p>
            <a:fld id="{15565DD7-EB64-4BFE-B850-4043488A7CD8}" type="datetime1">
              <a:rPr lang="en-US" smtClean="0"/>
              <a:t>1/4/2026</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accent1"/>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29768" y="630936"/>
            <a:ext cx="8449056" cy="5605272"/>
          </a:xfrm>
        </p:spPr>
        <p:txBody>
          <a:bodyPr anchor="ctr">
            <a:normAutofit/>
          </a:bodyPr>
          <a:lstStyle>
            <a:lvl1pPr marL="0" indent="0">
              <a:lnSpc>
                <a:spcPct val="110000"/>
              </a:lnSpc>
              <a:buNone/>
              <a:defRPr sz="5400" b="0" cap="none" baseline="0">
                <a:solidFill>
                  <a:schemeClr val="accent1"/>
                </a:solidFill>
              </a:defRPr>
            </a:lvl1pPr>
            <a:lvl2pPr marL="228600" indent="0">
              <a:lnSpc>
                <a:spcPct val="110000"/>
              </a:lnSpc>
              <a:buNone/>
              <a:defRPr sz="4800" b="0" cap="none" baseline="0">
                <a:solidFill>
                  <a:schemeClr val="accent1"/>
                </a:solidFill>
              </a:defRPr>
            </a:lvl2pPr>
            <a:lvl3pPr marL="457200" indent="0">
              <a:lnSpc>
                <a:spcPct val="110000"/>
              </a:lnSpc>
              <a:buNone/>
              <a:defRPr sz="4400" b="0" cap="none" baseline="0">
                <a:solidFill>
                  <a:schemeClr val="accent1"/>
                </a:solidFill>
              </a:defRPr>
            </a:lvl3pPr>
            <a:lvl4pPr marL="685800" indent="0">
              <a:lnSpc>
                <a:spcPct val="110000"/>
              </a:lnSpc>
              <a:buNone/>
              <a:defRPr sz="4000" b="0" cap="none" baseline="0">
                <a:solidFill>
                  <a:schemeClr val="accent1"/>
                </a:solidFill>
              </a:defRPr>
            </a:lvl4pPr>
            <a:lvl5pPr marL="914400" indent="0">
              <a:lnSpc>
                <a:spcPct val="110000"/>
              </a:lnSpc>
              <a:buNone/>
              <a:defRPr sz="3600" b="0" cap="none" baseline="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298457"/>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6BE2C979-2DBB-4FF5-B773-BBC906FD5969}" type="datetime1">
              <a:rPr lang="en-US" smtClean="0"/>
              <a:t>1/4/2026</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877824"/>
            <a:ext cx="8046720" cy="5065776"/>
          </a:xfrm>
        </p:spPr>
        <p:txBody>
          <a:bodyPr anchor="ctr">
            <a:normAutofit/>
          </a:bodyPr>
          <a:lstStyle>
            <a:lvl1pPr marL="0" indent="0">
              <a:lnSpc>
                <a:spcPct val="110000"/>
              </a:lnSpc>
              <a:buNone/>
              <a:defRPr sz="5400" b="0"/>
            </a:lvl1pPr>
            <a:lvl2pPr marL="228600" indent="0">
              <a:lnSpc>
                <a:spcPct val="110000"/>
              </a:lnSpc>
              <a:buNone/>
              <a:defRPr sz="4800" b="0"/>
            </a:lvl2pPr>
            <a:lvl3pPr marL="457200" indent="0">
              <a:lnSpc>
                <a:spcPct val="110000"/>
              </a:lnSpc>
              <a:buNone/>
              <a:defRPr sz="4400" b="0"/>
            </a:lvl3pPr>
            <a:lvl4pPr marL="685800" indent="0">
              <a:lnSpc>
                <a:spcPct val="110000"/>
              </a:lnSpc>
              <a:buNone/>
              <a:defRPr sz="4000" b="0"/>
            </a:lvl4pPr>
            <a:lvl5pPr marL="914400" indent="0">
              <a:lnSpc>
                <a:spcPct val="110000"/>
              </a:lnSpc>
              <a:buNone/>
              <a:defRPr sz="3600" b="0"/>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5355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vert="horz" lIns="91440" tIns="45720" rIns="91440" bIns="45720" rtlCol="0" anchor="t">
            <a:normAutofit/>
          </a:bodyPr>
          <a:lstStyle>
            <a:lvl1pPr>
              <a:defRPr lang="en-US" sz="50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hasCustomPrompt="1"/>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016F69B6-6D5E-4363-B374-18E94027D1E6}" type="datetime1">
              <a:rPr lang="en-US" smtClean="0"/>
              <a:t>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81914497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4">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F5984F2-69E3-42EA-A769-C3221255F524}" type="datetime1">
              <a:rPr lang="en-US" smtClean="0"/>
              <a:t>1/4/2026</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29768" y="1596767"/>
            <a:ext cx="9848088" cy="3767328"/>
          </a:xfrm>
        </p:spPr>
        <p:txBody>
          <a:bodyPr anchor="b">
            <a:normAutofit/>
          </a:bodyPr>
          <a:lstStyle>
            <a:lvl1pPr marL="0" indent="0">
              <a:lnSpc>
                <a:spcPct val="110000"/>
              </a:lnSpc>
              <a:buNone/>
              <a:defRPr sz="6000" b="0">
                <a:solidFill>
                  <a:schemeClr val="accent1"/>
                </a:solidFill>
              </a:defRPr>
            </a:lvl1pPr>
            <a:lvl2pPr marL="228600" indent="0">
              <a:lnSpc>
                <a:spcPct val="110000"/>
              </a:lnSpc>
              <a:buNone/>
              <a:defRPr sz="5400" b="0">
                <a:solidFill>
                  <a:schemeClr val="accent1"/>
                </a:solidFill>
              </a:defRPr>
            </a:lvl2pPr>
            <a:lvl3pPr marL="457200" indent="0">
              <a:lnSpc>
                <a:spcPct val="110000"/>
              </a:lnSpc>
              <a:buNone/>
              <a:defRPr sz="4800" b="0">
                <a:solidFill>
                  <a:schemeClr val="accent1"/>
                </a:solidFill>
              </a:defRPr>
            </a:lvl3pPr>
            <a:lvl4pPr marL="685800" indent="0">
              <a:lnSpc>
                <a:spcPct val="110000"/>
              </a:lnSpc>
              <a:buNone/>
              <a:defRPr sz="4400" b="0">
                <a:solidFill>
                  <a:schemeClr val="accent1"/>
                </a:solidFill>
              </a:defRPr>
            </a:lvl4pPr>
            <a:lvl5pPr marL="914400" indent="0">
              <a:lnSpc>
                <a:spcPct val="110000"/>
              </a:lnSpc>
              <a:buNone/>
              <a:defRPr sz="4000" b="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01307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1618488" y="5376672"/>
            <a:ext cx="9079992" cy="466344"/>
          </a:xfrm>
        </p:spPr>
        <p:txBody>
          <a:bodyPr anchor="t">
            <a:normAutofit/>
          </a:bodyPr>
          <a:lstStyle>
            <a:lvl1pPr>
              <a:lnSpc>
                <a:spcPct val="120000"/>
              </a:lnSpc>
              <a:defRPr sz="2200">
                <a:latin typeface="+mn-lt"/>
              </a:defRPr>
            </a:lvl1pPr>
          </a:lstStyle>
          <a:p>
            <a:r>
              <a:rPr lang="en-US" dirty="0"/>
              <a:t>Quote Author</a:t>
            </a:r>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A3621600-2F49-4BDF-9F00-79A81477383F}" type="datetime1">
              <a:rPr lang="en-US" smtClean="0"/>
              <a:t>1/4/2026</a:t>
            </a:fld>
            <a:endParaRPr lang="en-US" dirty="0"/>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1499616" y="1527048"/>
            <a:ext cx="9198864" cy="2871216"/>
          </a:xfrm>
        </p:spPr>
        <p:txBody>
          <a:bodyPr anchor="ctr">
            <a:normAutofit/>
          </a:bodyPr>
          <a:lstStyle>
            <a:lvl1pPr marL="137160" indent="-137160">
              <a:lnSpc>
                <a:spcPct val="110000"/>
              </a:lnSpc>
              <a:spcBef>
                <a:spcPts val="0"/>
              </a:spcBef>
              <a:buNone/>
              <a:defRPr sz="4000">
                <a:solidFill>
                  <a:schemeClr val="accent1"/>
                </a:solidFill>
                <a:latin typeface="+mj-lt"/>
              </a:defRPr>
            </a:lvl1pPr>
          </a:lstStyle>
          <a:p>
            <a:pPr lvl="0"/>
            <a:r>
              <a:rPr lang="en-US" dirty="0"/>
              <a:t>Click to edit Quote</a:t>
            </a:r>
          </a:p>
        </p:txBody>
      </p:sp>
    </p:spTree>
    <p:extLst>
      <p:ext uri="{BB962C8B-B14F-4D97-AF65-F5344CB8AC3E}">
        <p14:creationId xmlns:p14="http://schemas.microsoft.com/office/powerpoint/2010/main" val="20522132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AF1DAFD-6C43-776A-EDEF-047653131661}"/>
              </a:ext>
            </a:extLst>
          </p:cNvPr>
          <p:cNvSpPr/>
          <p:nvPr/>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566928" y="5148072"/>
            <a:ext cx="8366760" cy="1188720"/>
          </a:xfrm>
        </p:spPr>
        <p:txBody>
          <a:bodyPr anchor="ctr">
            <a:normAutofit/>
          </a:bodyPr>
          <a:lstStyle>
            <a:lvl1pPr>
              <a:lnSpc>
                <a:spcPct val="120000"/>
              </a:lnSpc>
              <a:defRPr sz="1800" b="1">
                <a:latin typeface="+mn-lt"/>
              </a:defRPr>
            </a:lvl1pPr>
          </a:lstStyle>
          <a:p>
            <a:r>
              <a:rPr lang="en-US" dirty="0"/>
              <a:t>Quote Author</a:t>
            </a:r>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A2123558-A89A-4F39-900D-C4A4FDA1B2E7}" type="datetime1">
              <a:rPr lang="en-US" smtClean="0"/>
              <a:t>1/4/2026</a:t>
            </a:fld>
            <a:endParaRPr lang="en-US" dirty="0"/>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a:xfrm>
            <a:off x="86685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a:xfrm>
            <a:off x="114208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429768" y="1783080"/>
            <a:ext cx="8503920" cy="3209544"/>
          </a:xfrm>
        </p:spPr>
        <p:txBody>
          <a:bodyPr anchor="t">
            <a:normAutofit/>
          </a:bodyPr>
          <a:lstStyle>
            <a:lvl1pPr marL="137160" indent="-137160">
              <a:lnSpc>
                <a:spcPct val="100000"/>
              </a:lnSpc>
              <a:spcBef>
                <a:spcPts val="0"/>
              </a:spcBef>
              <a:buNone/>
              <a:defRPr sz="4000">
                <a:solidFill>
                  <a:schemeClr val="accent1"/>
                </a:solidFill>
                <a:latin typeface="+mj-lt"/>
              </a:defRPr>
            </a:lvl1pPr>
          </a:lstStyle>
          <a:p>
            <a:pPr lvl="0"/>
            <a:r>
              <a:rPr lang="en-US" dirty="0"/>
              <a:t>Click to edit Quote</a:t>
            </a:r>
          </a:p>
        </p:txBody>
      </p:sp>
    </p:spTree>
    <p:extLst>
      <p:ext uri="{BB962C8B-B14F-4D97-AF65-F5344CB8AC3E}">
        <p14:creationId xmlns:p14="http://schemas.microsoft.com/office/powerpoint/2010/main" val="14248998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25BDAC2-53C5-6F8B-7446-54D1152EB91B}"/>
              </a:ext>
            </a:extLst>
          </p:cNvPr>
          <p:cNvSpPr/>
          <p:nvPr/>
        </p:nvSpPr>
        <p:spPr>
          <a:xfrm>
            <a:off x="0" y="0"/>
            <a:ext cx="11385608" cy="5084064"/>
          </a:xfrm>
          <a:custGeom>
            <a:avLst/>
            <a:gdLst>
              <a:gd name="connsiteX0" fmla="*/ 0 w 11385608"/>
              <a:gd name="connsiteY0" fmla="*/ 0 h 5084064"/>
              <a:gd name="connsiteX1" fmla="*/ 11385608 w 11385608"/>
              <a:gd name="connsiteY1" fmla="*/ 0 h 5084064"/>
              <a:gd name="connsiteX2" fmla="*/ 11385608 w 11385608"/>
              <a:gd name="connsiteY2" fmla="*/ 4562110 h 5084064"/>
              <a:gd name="connsiteX3" fmla="*/ 10863655 w 11385608"/>
              <a:gd name="connsiteY3" fmla="*/ 5084064 h 5084064"/>
              <a:gd name="connsiteX4" fmla="*/ 0 w 11385608"/>
              <a:gd name="connsiteY4" fmla="*/ 5084064 h 508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5084064">
                <a:moveTo>
                  <a:pt x="0" y="0"/>
                </a:moveTo>
                <a:lnTo>
                  <a:pt x="11385608" y="0"/>
                </a:lnTo>
                <a:lnTo>
                  <a:pt x="11385608" y="4562110"/>
                </a:lnTo>
                <a:cubicBezTo>
                  <a:pt x="11385608" y="4850377"/>
                  <a:pt x="11151922" y="5084064"/>
                  <a:pt x="10863655" y="5084064"/>
                </a:cubicBezTo>
                <a:lnTo>
                  <a:pt x="0" y="5084064"/>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566928" y="5449824"/>
            <a:ext cx="9546336" cy="905256"/>
          </a:xfrm>
        </p:spPr>
        <p:txBody>
          <a:bodyPr anchor="ctr">
            <a:normAutofit/>
          </a:bodyPr>
          <a:lstStyle>
            <a:lvl1pPr>
              <a:lnSpc>
                <a:spcPct val="120000"/>
              </a:lnSpc>
              <a:defRPr sz="1800" b="1">
                <a:latin typeface="+mn-lt"/>
              </a:defRPr>
            </a:lvl1pPr>
          </a:lstStyle>
          <a:p>
            <a:r>
              <a:rPr lang="en-US" dirty="0"/>
              <a:t>Quote Author</a:t>
            </a:r>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5342020B-CB60-4281-A570-6300974B7A2E}" type="datetime1">
              <a:rPr lang="en-US" smtClean="0"/>
              <a:t>1/4/2026</a:t>
            </a:fld>
            <a:endParaRPr lang="en-US" dirty="0"/>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a:xfrm>
            <a:off x="86685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a:xfrm>
            <a:off x="114208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429768" y="530352"/>
            <a:ext cx="9683496" cy="3950208"/>
          </a:xfrm>
        </p:spPr>
        <p:txBody>
          <a:bodyPr anchor="ctr">
            <a:normAutofit/>
          </a:bodyPr>
          <a:lstStyle>
            <a:lvl1pPr marL="137160" indent="-137160">
              <a:lnSpc>
                <a:spcPct val="110000"/>
              </a:lnSpc>
              <a:spcBef>
                <a:spcPts val="0"/>
              </a:spcBef>
              <a:buNone/>
              <a:defRPr sz="4400">
                <a:solidFill>
                  <a:schemeClr val="accent1"/>
                </a:solidFill>
                <a:latin typeface="+mj-lt"/>
              </a:defRPr>
            </a:lvl1pPr>
          </a:lstStyle>
          <a:p>
            <a:pPr lvl="0"/>
            <a:r>
              <a:rPr lang="en-US" dirty="0"/>
              <a:t>Click to edit Quote</a:t>
            </a:r>
          </a:p>
        </p:txBody>
      </p:sp>
    </p:spTree>
    <p:extLst>
      <p:ext uri="{BB962C8B-B14F-4D97-AF65-F5344CB8AC3E}">
        <p14:creationId xmlns:p14="http://schemas.microsoft.com/office/powerpoint/2010/main" val="301168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557784" y="4965192"/>
            <a:ext cx="8339328" cy="1289304"/>
          </a:xfrm>
        </p:spPr>
        <p:txBody>
          <a:bodyPr anchor="ctr">
            <a:normAutofit/>
          </a:bodyPr>
          <a:lstStyle>
            <a:lvl1pPr>
              <a:lnSpc>
                <a:spcPct val="120000"/>
              </a:lnSpc>
              <a:defRPr sz="1800" b="0">
                <a:latin typeface="+mn-lt"/>
              </a:defRPr>
            </a:lvl1pPr>
          </a:lstStyle>
          <a:p>
            <a:r>
              <a:rPr lang="en-US" dirty="0"/>
              <a:t>Quote Author</a:t>
            </a:r>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429768" y="1033272"/>
            <a:ext cx="8467344" cy="3931920"/>
          </a:xfrm>
        </p:spPr>
        <p:txBody>
          <a:bodyPr anchor="b">
            <a:normAutofit/>
          </a:bodyPr>
          <a:lstStyle>
            <a:lvl1pPr marL="137160" indent="-137160">
              <a:lnSpc>
                <a:spcPct val="110000"/>
              </a:lnSpc>
              <a:spcBef>
                <a:spcPts val="0"/>
              </a:spcBef>
              <a:buNone/>
              <a:defRPr sz="4400">
                <a:solidFill>
                  <a:schemeClr val="accent1"/>
                </a:solidFill>
                <a:latin typeface="+mj-lt"/>
              </a:defRPr>
            </a:lvl1pPr>
          </a:lstStyle>
          <a:p>
            <a:pPr lvl="0"/>
            <a:r>
              <a:rPr lang="en-US" dirty="0"/>
              <a:t>Click to edit Quote</a:t>
            </a:r>
          </a:p>
        </p:txBody>
      </p:sp>
      <p:sp>
        <p:nvSpPr>
          <p:cNvPr id="6" name="Date Placeholder 5">
            <a:extLst>
              <a:ext uri="{FF2B5EF4-FFF2-40B4-BE49-F238E27FC236}">
                <a16:creationId xmlns:a16="http://schemas.microsoft.com/office/drawing/2014/main" id="{1554EA42-18F1-82AE-02C3-B2B2A57AD709}"/>
              </a:ext>
            </a:extLst>
          </p:cNvPr>
          <p:cNvSpPr>
            <a:spLocks noGrp="1"/>
          </p:cNvSpPr>
          <p:nvPr>
            <p:ph type="dt" sz="half" idx="14"/>
          </p:nvPr>
        </p:nvSpPr>
        <p:spPr/>
        <p:txBody>
          <a:bodyPr/>
          <a:lstStyle/>
          <a:p>
            <a:fld id="{F55215D8-97AA-4B85-B7A0-A02F39368DA3}" type="datetime1">
              <a:rPr lang="en-US" smtClean="0"/>
              <a:t>1/4/2026</a:t>
            </a:fld>
            <a:endParaRPr lang="en-US" dirty="0"/>
          </a:p>
        </p:txBody>
      </p:sp>
      <p:sp>
        <p:nvSpPr>
          <p:cNvPr id="9" name="Footer Placeholder 8">
            <a:extLst>
              <a:ext uri="{FF2B5EF4-FFF2-40B4-BE49-F238E27FC236}">
                <a16:creationId xmlns:a16="http://schemas.microsoft.com/office/drawing/2014/main" id="{A8AE5996-C1E5-AFF0-1C20-EFDC8711799D}"/>
              </a:ext>
            </a:extLst>
          </p:cNvPr>
          <p:cNvSpPr>
            <a:spLocks noGrp="1"/>
          </p:cNvSpPr>
          <p:nvPr>
            <p:ph type="ftr" sz="quarter" idx="15"/>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4A8ACF18-7D60-FEE3-1B8D-6E5F51611A8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8923188"/>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B15CE14-1FF6-4074-BE8F-BABA3B0759C8}" type="datetime1">
              <a:rPr lang="en-US" smtClean="0"/>
              <a:t>1/4/2026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56303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68971389-0C57-4856-A530-D0CC79ABF97F}" type="datetime1">
              <a:rPr lang="en-US" smtClean="0"/>
              <a:t>1/4/2026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31755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3B13EFD-DF71-4A7D-9C47-1BBDB138B295}" type="datetime1">
              <a:rPr lang="en-US" smtClean="0"/>
              <a:t>1/4/2026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35269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766BE319-9B1C-4A02-A60F-55C05B841F00}" type="datetime1">
              <a:rPr lang="en-US" smtClean="0"/>
              <a:t>1/4/2026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398378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60EF397E-666B-470F-A253-6BE6BC97EEBE}" type="datetime1">
              <a:rPr lang="en-US" smtClean="0"/>
              <a:t>1/4/2026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07027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chor="ctr">
            <a:normAutofit/>
          </a:bodyPr>
          <a:lstStyle>
            <a:lvl1pPr marL="0" indent="0">
              <a:buNone/>
              <a:defRPr lang="en-US" dirty="0">
                <a:solidFill>
                  <a:schemeClr val="tx2"/>
                </a:solidFill>
              </a:defRPr>
            </a:lvl1pPr>
          </a:lstStyle>
          <a:p>
            <a:pPr lvl="0"/>
            <a:r>
              <a:rPr lang="en-US" dirty="0"/>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hasCustomPrompt="1"/>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4DEE5A9B-1189-4B03-AA34-8ABCB3EDCE59}" type="datetime1">
              <a:rPr lang="en-US" smtClean="0"/>
              <a:t>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73327980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hasCustomPrompt="1"/>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EB2249CC-ABEB-43E4-956A-E3EA25785381}" type="datetime1">
              <a:rPr lang="en-US" smtClean="0"/>
              <a:t>1/4/2026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067643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6600">
                <a:solidFill>
                  <a:schemeClr val="accent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1FE689B-95F7-4D9F-8FA3-5EAD5F062125}" type="datetime1">
              <a:rPr lang="en-US" smtClean="0"/>
              <a:t>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1882485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solidFill>
                  <a:schemeClr val="accent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B9EC20F-E1D8-4943-B054-6F2B6C10D630}" type="datetime1">
              <a:rPr lang="en-US" smtClean="0"/>
              <a:t>1/4/2026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3548668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93776"/>
            <a:ext cx="8028432" cy="4325112"/>
          </a:xfrm>
        </p:spPr>
        <p:txBody>
          <a:bodyPr vert="horz" lIns="91440" tIns="45720" rIns="91440" bIns="45720" rtlCol="0" anchor="t">
            <a:normAutofit/>
          </a:bodyPr>
          <a:lstStyle>
            <a:lvl1pPr>
              <a:defRPr lang="en-US" sz="80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65776"/>
            <a:ext cx="5431536" cy="1188720"/>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FED32A50-3A67-42D0-AFC3-9798A621A2DF}" type="datetime1">
              <a:rPr lang="en-US" smtClean="0"/>
              <a:t>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9147191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5111496"/>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65698FC-C9DA-44B4-AC6C-01EEA7EAAA4C}" type="datetime1">
              <a:rPr lang="en-US" smtClean="0"/>
              <a:t>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04702457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vert="horz" lIns="91440" tIns="45720" rIns="91440" bIns="45720" rtlCol="0" anchor="t">
            <a:normAutofit/>
          </a:bodyPr>
          <a:lstStyle>
            <a:lvl1pPr>
              <a:defRPr lang="en-US" sz="125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170516"/>
            <a:ext cx="4800600" cy="1083980"/>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9ECA0D2-D30D-4484-8941-E31C1541BC59}" type="datetime1">
              <a:rPr lang="en-US" smtClean="0"/>
              <a:t>1/4/2026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48436119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accent3">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8961120" cy="4654296"/>
          </a:xfrm>
        </p:spPr>
        <p:txBody>
          <a:bodyPr anchor="b">
            <a:normAutofit/>
          </a:bodyPr>
          <a:lstStyle>
            <a:lvl1pPr>
              <a:defRPr sz="6000">
                <a:solidFill>
                  <a:schemeClr val="accent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accent1"/>
                </a:solidFill>
              </a:defRPr>
            </a:lvl1pPr>
          </a:lstStyle>
          <a:p>
            <a:fld id="{BFA793B8-7270-4493-83ED-C07D34603133}" type="datetime1">
              <a:rPr lang="en-US" smtClean="0"/>
              <a:t>1/4/2026</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accent1"/>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accent1"/>
                </a:solidFill>
              </a:defRPr>
            </a:lvl1pPr>
          </a:lstStyle>
          <a:p>
            <a:fld id="{84145AC3-CC88-4C8A-A6CE-8D44921B6A23}" type="slidenum">
              <a:rPr lang="en-US" smtClean="0"/>
              <a:pPr/>
              <a:t>‹#›</a:t>
            </a:fld>
            <a:endParaRPr lang="en-US"/>
          </a:p>
        </p:txBody>
      </p:sp>
    </p:spTree>
    <p:extLst>
      <p:ext uri="{BB962C8B-B14F-4D97-AF65-F5344CB8AC3E}">
        <p14:creationId xmlns:p14="http://schemas.microsoft.com/office/powerpoint/2010/main" val="29524658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492240"/>
            <a:ext cx="2843784" cy="338328"/>
          </a:xfrm>
          <a:prstGeom prst="rect">
            <a:avLst/>
          </a:prstGeom>
        </p:spPr>
        <p:txBody>
          <a:bodyPr vert="horz" lIns="91440" tIns="45720" rIns="91440" bIns="45720" rtlCol="0" anchor="ctr"/>
          <a:lstStyle>
            <a:lvl1pPr algn="l">
              <a:defRPr sz="800">
                <a:solidFill>
                  <a:schemeClr val="tx1"/>
                </a:solidFill>
              </a:defRPr>
            </a:lvl1pPr>
          </a:lstStyle>
          <a:p>
            <a:fld id="{F7F99000-8DC5-4FAA-962C-D38BB4F2BF7D}" type="datetime1">
              <a:rPr lang="en-US" smtClean="0"/>
              <a:t>1/4/2026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7112" y="6492240"/>
            <a:ext cx="2660904" cy="338328"/>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9456" y="6492240"/>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48194552"/>
      </p:ext>
    </p:extLst>
  </p:cSld>
  <p:clrMap bg1="lt1" tx1="dk1" bg2="lt2" tx2="dk2" accent1="accent1" accent2="accent2" accent3="accent3" accent4="accent4" accent5="accent5" accent6="accent6" hlink="hlink" folHlink="folHlink"/>
  <p:sldLayoutIdLst>
    <p:sldLayoutId id="2147483803" r:id="rId1"/>
    <p:sldLayoutId id="2147483802" r:id="rId2"/>
    <p:sldLayoutId id="2147483804"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Lst>
  <p:hf sldNum="0" hdr="0" ftr="0" dt="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2.xml"/><Relationship Id="rId7"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2.svg"/><Relationship Id="rId4" Type="http://schemas.openxmlformats.org/officeDocument/2006/relationships/diagramQuickStyle" Target="../diagrams/quickStyle2.xml"/><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DC0C-F575-DFA7-5044-C0362C9DB160}"/>
              </a:ext>
            </a:extLst>
          </p:cNvPr>
          <p:cNvSpPr>
            <a:spLocks noGrp="1"/>
          </p:cNvSpPr>
          <p:nvPr>
            <p:ph type="ctrTitle"/>
          </p:nvPr>
        </p:nvSpPr>
        <p:spPr>
          <a:xfrm>
            <a:off x="429768" y="411480"/>
            <a:ext cx="5330952" cy="3739896"/>
          </a:xfrm>
        </p:spPr>
        <p:txBody>
          <a:bodyPr anchor="t">
            <a:normAutofit/>
          </a:bodyPr>
          <a:lstStyle/>
          <a:p>
            <a:r>
              <a:rPr lang="en-US" dirty="0">
                <a:solidFill>
                  <a:schemeClr val="bg1"/>
                </a:solidFill>
              </a:rPr>
              <a:t>BOOKS TO MOVIES</a:t>
            </a:r>
          </a:p>
        </p:txBody>
      </p:sp>
      <p:sp>
        <p:nvSpPr>
          <p:cNvPr id="3" name="Subtitle 2">
            <a:extLst>
              <a:ext uri="{FF2B5EF4-FFF2-40B4-BE49-F238E27FC236}">
                <a16:creationId xmlns:a16="http://schemas.microsoft.com/office/drawing/2014/main" id="{55DC7896-EAA0-C8A1-D500-4BB7854A280E}"/>
              </a:ext>
            </a:extLst>
          </p:cNvPr>
          <p:cNvSpPr>
            <a:spLocks noGrp="1"/>
          </p:cNvSpPr>
          <p:nvPr>
            <p:ph type="subTitle" idx="1"/>
          </p:nvPr>
        </p:nvSpPr>
        <p:spPr>
          <a:xfrm>
            <a:off x="429768" y="4873752"/>
            <a:ext cx="4517136" cy="1380744"/>
          </a:xfrm>
        </p:spPr>
        <p:txBody>
          <a:bodyPr anchor="b">
            <a:normAutofit/>
          </a:bodyPr>
          <a:lstStyle/>
          <a:p>
            <a:r>
              <a:rPr lang="en-US" dirty="0">
                <a:solidFill>
                  <a:schemeClr val="bg1"/>
                </a:solidFill>
              </a:rPr>
              <a:t>Presented by Eric Sanders</a:t>
            </a:r>
          </a:p>
          <a:p>
            <a:r>
              <a:rPr lang="en-US" dirty="0">
                <a:solidFill>
                  <a:schemeClr val="bg1"/>
                </a:solidFill>
              </a:rPr>
              <a:t>January 2026</a:t>
            </a:r>
          </a:p>
        </p:txBody>
      </p:sp>
      <p:pic>
        <p:nvPicPr>
          <p:cNvPr id="5" name="Picture 4">
            <a:extLst>
              <a:ext uri="{FF2B5EF4-FFF2-40B4-BE49-F238E27FC236}">
                <a16:creationId xmlns:a16="http://schemas.microsoft.com/office/drawing/2014/main" id="{B4C8FBAC-F40D-8ECC-7FD9-DE7C3609E227}"/>
              </a:ext>
            </a:extLst>
          </p:cNvPr>
          <p:cNvPicPr>
            <a:picLocks noChangeAspect="1"/>
          </p:cNvPicPr>
          <p:nvPr/>
        </p:nvPicPr>
        <p:blipFill>
          <a:blip r:embed="rId2">
            <a:extLst>
              <a:ext uri="{28A0092B-C50C-407E-A947-70E740481C1C}">
                <a14:useLocalDpi xmlns:a14="http://schemas.microsoft.com/office/drawing/2010/main" val="0"/>
              </a:ext>
            </a:extLst>
          </a:blip>
          <a:srcRect t="12889" r="1" b="1"/>
          <a:stretch>
            <a:fillRect/>
          </a:stretch>
        </p:blipFill>
        <p:spPr>
          <a:xfrm>
            <a:off x="6517248" y="10"/>
            <a:ext cx="5674753" cy="639914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noFill/>
        </p:spPr>
      </p:pic>
    </p:spTree>
    <p:extLst>
      <p:ext uri="{BB962C8B-B14F-4D97-AF65-F5344CB8AC3E}">
        <p14:creationId xmlns:p14="http://schemas.microsoft.com/office/powerpoint/2010/main" val="16884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2CC1-0287-16DD-B023-075A88E58AEA}"/>
              </a:ext>
            </a:extLst>
          </p:cNvPr>
          <p:cNvSpPr>
            <a:spLocks noGrp="1"/>
          </p:cNvSpPr>
          <p:nvPr>
            <p:ph type="title"/>
          </p:nvPr>
        </p:nvSpPr>
        <p:spPr>
          <a:xfrm>
            <a:off x="588962" y="947704"/>
            <a:ext cx="3595634" cy="1757505"/>
          </a:xfrm>
        </p:spPr>
        <p:txBody>
          <a:bodyPr/>
          <a:lstStyle/>
          <a:p>
            <a:r>
              <a:rPr lang="en-US" dirty="0"/>
              <a:t>Are Some movies are better than the books?</a:t>
            </a:r>
          </a:p>
        </p:txBody>
      </p:sp>
      <p:sp>
        <p:nvSpPr>
          <p:cNvPr id="3" name="Text Placeholder 2">
            <a:extLst>
              <a:ext uri="{FF2B5EF4-FFF2-40B4-BE49-F238E27FC236}">
                <a16:creationId xmlns:a16="http://schemas.microsoft.com/office/drawing/2014/main" id="{BFBC5670-E10F-4B64-2D1C-EA5C0BF5AEA8}"/>
              </a:ext>
            </a:extLst>
          </p:cNvPr>
          <p:cNvSpPr>
            <a:spLocks noGrp="1"/>
          </p:cNvSpPr>
          <p:nvPr>
            <p:ph type="body" sz="half" idx="2"/>
          </p:nvPr>
        </p:nvSpPr>
        <p:spPr>
          <a:xfrm>
            <a:off x="524867" y="3811219"/>
            <a:ext cx="3982574" cy="1584844"/>
          </a:xfrm>
        </p:spPr>
        <p:txBody>
          <a:bodyPr/>
          <a:lstStyle/>
          <a:p>
            <a:r>
              <a:rPr lang="en-US" dirty="0"/>
              <a:t>Yes, but less than 5 percent of movies get ratings that are higher than the books they are based upon.</a:t>
            </a:r>
          </a:p>
        </p:txBody>
      </p:sp>
      <p:pic>
        <p:nvPicPr>
          <p:cNvPr id="10" name="Content Placeholder 9">
            <a:extLst>
              <a:ext uri="{FF2B5EF4-FFF2-40B4-BE49-F238E27FC236}">
                <a16:creationId xmlns:a16="http://schemas.microsoft.com/office/drawing/2014/main" id="{D20B8017-4FF5-6C32-E02C-22D7C19924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7150" y="1826457"/>
            <a:ext cx="6465888" cy="3206674"/>
          </a:xfrm>
        </p:spPr>
      </p:pic>
    </p:spTree>
    <p:extLst>
      <p:ext uri="{BB962C8B-B14F-4D97-AF65-F5344CB8AC3E}">
        <p14:creationId xmlns:p14="http://schemas.microsoft.com/office/powerpoint/2010/main" val="1223654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3612-3C6E-93A3-9E16-818A1E102C68}"/>
              </a:ext>
            </a:extLst>
          </p:cNvPr>
          <p:cNvSpPr>
            <a:spLocks noGrp="1"/>
          </p:cNvSpPr>
          <p:nvPr>
            <p:ph type="ctrTitle"/>
          </p:nvPr>
        </p:nvSpPr>
        <p:spPr>
          <a:xfrm>
            <a:off x="7269480" y="411480"/>
            <a:ext cx="4361688" cy="3968496"/>
          </a:xfrm>
        </p:spPr>
        <p:txBody>
          <a:bodyPr anchor="t">
            <a:normAutofit/>
          </a:bodyPr>
          <a:lstStyle/>
          <a:p>
            <a:r>
              <a:rPr lang="en-US" dirty="0">
                <a:solidFill>
                  <a:schemeClr val="bg1"/>
                </a:solidFill>
              </a:rPr>
              <a:t>Author vs director</a:t>
            </a:r>
          </a:p>
        </p:txBody>
      </p:sp>
      <p:sp>
        <p:nvSpPr>
          <p:cNvPr id="11" name="Content Placeholder 10">
            <a:extLst>
              <a:ext uri="{FF2B5EF4-FFF2-40B4-BE49-F238E27FC236}">
                <a16:creationId xmlns:a16="http://schemas.microsoft.com/office/drawing/2014/main" id="{3E3DB5D2-5F53-E3A2-D3A5-BFDBD2D57648}"/>
              </a:ext>
            </a:extLst>
          </p:cNvPr>
          <p:cNvSpPr>
            <a:spLocks noGrp="1"/>
          </p:cNvSpPr>
          <p:nvPr>
            <p:ph type="subTitle" idx="1"/>
          </p:nvPr>
        </p:nvSpPr>
        <p:spPr>
          <a:xfrm>
            <a:off x="7269480" y="4873752"/>
            <a:ext cx="4206240" cy="1380744"/>
          </a:xfrm>
        </p:spPr>
        <p:txBody>
          <a:bodyPr anchor="b">
            <a:normAutofit/>
          </a:bodyPr>
          <a:lstStyle/>
          <a:p>
            <a:r>
              <a:rPr lang="en-US" dirty="0">
                <a:solidFill>
                  <a:schemeClr val="bg1"/>
                </a:solidFill>
              </a:rPr>
              <a:t>Next, let’s compare authors and directors to see who has the most impact.</a:t>
            </a:r>
          </a:p>
        </p:txBody>
      </p:sp>
      <p:pic>
        <p:nvPicPr>
          <p:cNvPr id="13" name="Picture 12">
            <a:extLst>
              <a:ext uri="{FF2B5EF4-FFF2-40B4-BE49-F238E27FC236}">
                <a16:creationId xmlns:a16="http://schemas.microsoft.com/office/drawing/2014/main" id="{6A88A744-82E2-96ED-74AA-4EEF5AE8C3E6}"/>
              </a:ext>
            </a:extLst>
          </p:cNvPr>
          <p:cNvPicPr>
            <a:picLocks noChangeAspect="1"/>
          </p:cNvPicPr>
          <p:nvPr/>
        </p:nvPicPr>
        <p:blipFill>
          <a:blip r:embed="rId2">
            <a:extLst>
              <a:ext uri="{28A0092B-C50C-407E-A947-70E740481C1C}">
                <a14:useLocalDpi xmlns:a14="http://schemas.microsoft.com/office/drawing/2010/main" val="0"/>
              </a:ext>
            </a:extLst>
          </a:blip>
          <a:srcRect l="7963" r="33983" b="1"/>
          <a:stretch>
            <a:fillRect/>
          </a:stretch>
        </p:blipFill>
        <p:spPr>
          <a:xfrm>
            <a:off x="129540" y="327660"/>
            <a:ext cx="6522720" cy="639914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noFill/>
        </p:spPr>
      </p:pic>
    </p:spTree>
    <p:extLst>
      <p:ext uri="{BB962C8B-B14F-4D97-AF65-F5344CB8AC3E}">
        <p14:creationId xmlns:p14="http://schemas.microsoft.com/office/powerpoint/2010/main" val="2302534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064F-A1A3-37CF-6013-E4D615086C21}"/>
              </a:ext>
            </a:extLst>
          </p:cNvPr>
          <p:cNvSpPr>
            <a:spLocks noGrp="1"/>
          </p:cNvSpPr>
          <p:nvPr>
            <p:ph type="title"/>
          </p:nvPr>
        </p:nvSpPr>
        <p:spPr>
          <a:xfrm rot="10800000" flipV="1">
            <a:off x="7516368" y="3879056"/>
            <a:ext cx="3595634" cy="2614613"/>
          </a:xfrm>
        </p:spPr>
        <p:txBody>
          <a:bodyPr>
            <a:normAutofit/>
          </a:bodyPr>
          <a:lstStyle/>
          <a:p>
            <a:r>
              <a:rPr lang="en-US" dirty="0"/>
              <a:t>Of the top 10 movie ratings and the top 10 book ratings, there are 4 who overlap </a:t>
            </a:r>
          </a:p>
        </p:txBody>
      </p:sp>
      <p:sp>
        <p:nvSpPr>
          <p:cNvPr id="3" name="Text Placeholder 2">
            <a:extLst>
              <a:ext uri="{FF2B5EF4-FFF2-40B4-BE49-F238E27FC236}">
                <a16:creationId xmlns:a16="http://schemas.microsoft.com/office/drawing/2014/main" id="{891EE903-213A-EFF0-903D-453973A846F9}"/>
              </a:ext>
            </a:extLst>
          </p:cNvPr>
          <p:cNvSpPr>
            <a:spLocks noGrp="1"/>
          </p:cNvSpPr>
          <p:nvPr>
            <p:ph type="body" sz="half" idx="2"/>
          </p:nvPr>
        </p:nvSpPr>
        <p:spPr>
          <a:xfrm>
            <a:off x="772669" y="652625"/>
            <a:ext cx="4177950" cy="5740029"/>
          </a:xfrm>
        </p:spPr>
        <p:txBody>
          <a:bodyPr/>
          <a:lstStyle/>
          <a:p>
            <a:r>
              <a:rPr lang="en-US" dirty="0"/>
              <a:t>The first graph shows the authors with the highest ratings for their books on Goodreads.  The second graft shows the authors who’s adapted films had the highest IMDb scores.  You will notice there are four that overlap – Jane Austen, Dennis Lehane, Frank Herbert, and Kathryn Stockett. </a:t>
            </a:r>
          </a:p>
        </p:txBody>
      </p:sp>
      <p:pic>
        <p:nvPicPr>
          <p:cNvPr id="8" name="Picture 7">
            <a:extLst>
              <a:ext uri="{FF2B5EF4-FFF2-40B4-BE49-F238E27FC236}">
                <a16:creationId xmlns:a16="http://schemas.microsoft.com/office/drawing/2014/main" id="{3D1D4CD3-3232-71C0-14F9-CD97BBD236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4527" y="3524023"/>
            <a:ext cx="6462320" cy="3204007"/>
          </a:xfrm>
          <a:prstGeom prst="rect">
            <a:avLst/>
          </a:prstGeom>
        </p:spPr>
      </p:pic>
      <p:pic>
        <p:nvPicPr>
          <p:cNvPr id="11" name="Content Placeholder 10">
            <a:extLst>
              <a:ext uri="{FF2B5EF4-FFF2-40B4-BE49-F238E27FC236}">
                <a16:creationId xmlns:a16="http://schemas.microsoft.com/office/drawing/2014/main" id="{1918294D-C1C3-81BD-61CF-A943F9B9FAF1}"/>
              </a:ext>
            </a:extLst>
          </p:cNvPr>
          <p:cNvPicPr>
            <a:picLocks noGrp="1" noChangeAspect="1"/>
          </p:cNvPicPr>
          <p:nvPr>
            <p:ph idx="1"/>
          </p:nvPr>
        </p:nvPicPr>
        <p:blipFill>
          <a:blip r:embed="rId3"/>
          <a:stretch>
            <a:fillRect/>
          </a:stretch>
        </p:blipFill>
        <p:spPr>
          <a:xfrm>
            <a:off x="5417540" y="222226"/>
            <a:ext cx="6462320" cy="3206774"/>
          </a:xfrm>
          <a:prstGeom prst="rect">
            <a:avLst/>
          </a:prstGeom>
        </p:spPr>
      </p:pic>
    </p:spTree>
    <p:extLst>
      <p:ext uri="{BB962C8B-B14F-4D97-AF65-F5344CB8AC3E}">
        <p14:creationId xmlns:p14="http://schemas.microsoft.com/office/powerpoint/2010/main" val="1117792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0B71-46A8-5A9E-7E24-59D34A2EAB9A}"/>
              </a:ext>
            </a:extLst>
          </p:cNvPr>
          <p:cNvSpPr>
            <a:spLocks noGrp="1"/>
          </p:cNvSpPr>
          <p:nvPr>
            <p:ph type="title"/>
          </p:nvPr>
        </p:nvSpPr>
        <p:spPr>
          <a:xfrm>
            <a:off x="7480649" y="3832598"/>
            <a:ext cx="3595634" cy="2389609"/>
          </a:xfrm>
        </p:spPr>
        <p:txBody>
          <a:bodyPr>
            <a:normAutofit fontScale="90000"/>
          </a:bodyPr>
          <a:lstStyle/>
          <a:p>
            <a:r>
              <a:rPr lang="en-US" dirty="0"/>
              <a:t>Directors influence whether a book maintains it’s good rating when adapted to a movie.</a:t>
            </a:r>
          </a:p>
        </p:txBody>
      </p:sp>
      <p:sp>
        <p:nvSpPr>
          <p:cNvPr id="3" name="Text Placeholder 2">
            <a:extLst>
              <a:ext uri="{FF2B5EF4-FFF2-40B4-BE49-F238E27FC236}">
                <a16:creationId xmlns:a16="http://schemas.microsoft.com/office/drawing/2014/main" id="{83F98F7D-7C2D-4637-50C4-13B01BAC5E24}"/>
              </a:ext>
            </a:extLst>
          </p:cNvPr>
          <p:cNvSpPr>
            <a:spLocks noGrp="1"/>
          </p:cNvSpPr>
          <p:nvPr>
            <p:ph type="body" sz="half" idx="2"/>
          </p:nvPr>
        </p:nvSpPr>
        <p:spPr>
          <a:xfrm>
            <a:off x="758381" y="778668"/>
            <a:ext cx="4249388" cy="2514601"/>
          </a:xfrm>
        </p:spPr>
        <p:txBody>
          <a:bodyPr>
            <a:normAutofit/>
          </a:bodyPr>
          <a:lstStyle/>
          <a:p>
            <a:r>
              <a:rPr lang="en-US" dirty="0"/>
              <a:t>In comparing the ratings of the books used and the films by the Directors that made the films, three directors stand out as having used books with top ratings and their films received top ratings.  They are Tate Taylor, Joe Wright, and Denis Villeneuve.</a:t>
            </a:r>
          </a:p>
        </p:txBody>
      </p:sp>
      <p:pic>
        <p:nvPicPr>
          <p:cNvPr id="6" name="Content Placeholder 5">
            <a:extLst>
              <a:ext uri="{FF2B5EF4-FFF2-40B4-BE49-F238E27FC236}">
                <a16:creationId xmlns:a16="http://schemas.microsoft.com/office/drawing/2014/main" id="{0D7B7B87-81FF-0C9D-53DF-C32E1D122C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4325" y="164645"/>
            <a:ext cx="6465888" cy="3205776"/>
          </a:xfrm>
        </p:spPr>
      </p:pic>
      <p:pic>
        <p:nvPicPr>
          <p:cNvPr id="7" name="Picture 6">
            <a:extLst>
              <a:ext uri="{FF2B5EF4-FFF2-40B4-BE49-F238E27FC236}">
                <a16:creationId xmlns:a16="http://schemas.microsoft.com/office/drawing/2014/main" id="{4FFCFDB9-FA90-2F5E-93B5-263A95260D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3091" y="3487964"/>
            <a:ext cx="6462320" cy="3204007"/>
          </a:xfrm>
          <a:prstGeom prst="rect">
            <a:avLst/>
          </a:prstGeom>
        </p:spPr>
      </p:pic>
    </p:spTree>
    <p:extLst>
      <p:ext uri="{BB962C8B-B14F-4D97-AF65-F5344CB8AC3E}">
        <p14:creationId xmlns:p14="http://schemas.microsoft.com/office/powerpoint/2010/main" val="2509737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903E-5B22-B97A-BDF4-2CD6BCB92191}"/>
              </a:ext>
            </a:extLst>
          </p:cNvPr>
          <p:cNvSpPr>
            <a:spLocks noGrp="1"/>
          </p:cNvSpPr>
          <p:nvPr>
            <p:ph type="title"/>
          </p:nvPr>
        </p:nvSpPr>
        <p:spPr>
          <a:xfrm>
            <a:off x="7430869" y="3901352"/>
            <a:ext cx="3595634" cy="2122077"/>
          </a:xfrm>
        </p:spPr>
        <p:txBody>
          <a:bodyPr>
            <a:normAutofit/>
          </a:bodyPr>
          <a:lstStyle/>
          <a:p>
            <a:r>
              <a:rPr lang="en-US" dirty="0"/>
              <a:t>A good series seems to make a big difference…..</a:t>
            </a:r>
            <a:br>
              <a:rPr lang="en-US" dirty="0"/>
            </a:br>
            <a:r>
              <a:rPr lang="en-US" dirty="0"/>
              <a:t>Unless you are Stephen King.</a:t>
            </a:r>
          </a:p>
        </p:txBody>
      </p:sp>
      <p:sp>
        <p:nvSpPr>
          <p:cNvPr id="3" name="Text Placeholder 2">
            <a:extLst>
              <a:ext uri="{FF2B5EF4-FFF2-40B4-BE49-F238E27FC236}">
                <a16:creationId xmlns:a16="http://schemas.microsoft.com/office/drawing/2014/main" id="{886C4745-1CE3-21E8-4AF7-6232053621F1}"/>
              </a:ext>
            </a:extLst>
          </p:cNvPr>
          <p:cNvSpPr>
            <a:spLocks noGrp="1"/>
          </p:cNvSpPr>
          <p:nvPr>
            <p:ph type="body" sz="half" idx="2"/>
          </p:nvPr>
        </p:nvSpPr>
        <p:spPr>
          <a:xfrm>
            <a:off x="429768" y="396597"/>
            <a:ext cx="4649437" cy="2746654"/>
          </a:xfrm>
        </p:spPr>
        <p:txBody>
          <a:bodyPr/>
          <a:lstStyle/>
          <a:p>
            <a:r>
              <a:rPr lang="en-US" dirty="0"/>
              <a:t>In comparing number of films, one author and one director come out clearly on top – Stephen King and Francis Lawrence.  Francis Lawrence owes a lot of his success to the third highest author, Suzanne Collins while Stephen King’s books were all directed by different people none of whom made the list.</a:t>
            </a:r>
          </a:p>
        </p:txBody>
      </p:sp>
      <p:pic>
        <p:nvPicPr>
          <p:cNvPr id="10" name="Picture 9">
            <a:extLst>
              <a:ext uri="{FF2B5EF4-FFF2-40B4-BE49-F238E27FC236}">
                <a16:creationId xmlns:a16="http://schemas.microsoft.com/office/drawing/2014/main" id="{9C947548-E737-B0FC-B2D0-6955B57B8A05}"/>
              </a:ext>
            </a:extLst>
          </p:cNvPr>
          <p:cNvPicPr>
            <a:picLocks noChangeAspect="1"/>
          </p:cNvPicPr>
          <p:nvPr/>
        </p:nvPicPr>
        <p:blipFill>
          <a:blip r:embed="rId2"/>
          <a:stretch>
            <a:fillRect/>
          </a:stretch>
        </p:blipFill>
        <p:spPr>
          <a:xfrm>
            <a:off x="321665" y="3479174"/>
            <a:ext cx="6462320" cy="3206774"/>
          </a:xfrm>
          <a:prstGeom prst="rect">
            <a:avLst/>
          </a:prstGeom>
        </p:spPr>
      </p:pic>
      <p:pic>
        <p:nvPicPr>
          <p:cNvPr id="16" name="Content Placeholder 15">
            <a:extLst>
              <a:ext uri="{FF2B5EF4-FFF2-40B4-BE49-F238E27FC236}">
                <a16:creationId xmlns:a16="http://schemas.microsoft.com/office/drawing/2014/main" id="{A54ED165-50B3-D150-7076-3ED390C54B6D}"/>
              </a:ext>
            </a:extLst>
          </p:cNvPr>
          <p:cNvPicPr>
            <a:picLocks noGrp="1" noChangeAspect="1"/>
          </p:cNvPicPr>
          <p:nvPr>
            <p:ph idx="1"/>
          </p:nvPr>
        </p:nvPicPr>
        <p:blipFill>
          <a:blip r:embed="rId3"/>
          <a:stretch>
            <a:fillRect/>
          </a:stretch>
        </p:blipFill>
        <p:spPr>
          <a:xfrm>
            <a:off x="5299912" y="222226"/>
            <a:ext cx="6462320" cy="3206774"/>
          </a:xfrm>
          <a:prstGeom prst="rect">
            <a:avLst/>
          </a:prstGeom>
        </p:spPr>
      </p:pic>
    </p:spTree>
    <p:extLst>
      <p:ext uri="{BB962C8B-B14F-4D97-AF65-F5344CB8AC3E}">
        <p14:creationId xmlns:p14="http://schemas.microsoft.com/office/powerpoint/2010/main" val="3771013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07CFB-65DF-89EE-0503-AEC318275C88}"/>
              </a:ext>
            </a:extLst>
          </p:cNvPr>
          <p:cNvSpPr>
            <a:spLocks noGrp="1"/>
          </p:cNvSpPr>
          <p:nvPr>
            <p:ph type="title"/>
          </p:nvPr>
        </p:nvSpPr>
        <p:spPr>
          <a:xfrm>
            <a:off x="429768" y="553616"/>
            <a:ext cx="4396232" cy="1757505"/>
          </a:xfrm>
        </p:spPr>
        <p:txBody>
          <a:bodyPr>
            <a:normAutofit/>
          </a:bodyPr>
          <a:lstStyle/>
          <a:p>
            <a:r>
              <a:rPr lang="en-US" sz="4000" dirty="0"/>
              <a:t>conclusions</a:t>
            </a:r>
          </a:p>
        </p:txBody>
      </p:sp>
      <p:sp>
        <p:nvSpPr>
          <p:cNvPr id="12" name="Content Placeholder 11">
            <a:extLst>
              <a:ext uri="{FF2B5EF4-FFF2-40B4-BE49-F238E27FC236}">
                <a16:creationId xmlns:a16="http://schemas.microsoft.com/office/drawing/2014/main" id="{FE3C2E45-6B7A-1313-155C-D63047071594}"/>
              </a:ext>
            </a:extLst>
          </p:cNvPr>
          <p:cNvSpPr>
            <a:spLocks noGrp="1"/>
          </p:cNvSpPr>
          <p:nvPr>
            <p:ph idx="1"/>
          </p:nvPr>
        </p:nvSpPr>
        <p:spPr>
          <a:xfrm>
            <a:off x="862360" y="1412488"/>
            <a:ext cx="10265591" cy="5471304"/>
          </a:xfrm>
        </p:spPr>
        <p:txBody>
          <a:bodyPr>
            <a:normAutofit/>
          </a:bodyPr>
          <a:lstStyle/>
          <a:p>
            <a:pPr marL="0" indent="0">
              <a:buNone/>
            </a:pPr>
            <a:r>
              <a:rPr lang="en-US" dirty="0"/>
              <a:t>Movies based on books tend to use books that have higher ratings.  Whether that correlates to higher ratings for the movies is weaker since more factors contribute. </a:t>
            </a:r>
          </a:p>
          <a:p>
            <a:pPr marL="0" indent="0">
              <a:buNone/>
            </a:pPr>
            <a:endParaRPr lang="en-US" dirty="0"/>
          </a:p>
          <a:p>
            <a:pPr marL="0" indent="0">
              <a:buNone/>
            </a:pPr>
            <a:r>
              <a:rPr lang="en-US" dirty="0"/>
              <a:t>When looking at the directors, experience does help.  Directors that chose to work on films that are based on proven authors, have a greater likelihood of producing a movie that has a positive rating.  However, even for skilled director it appears hard for them to make a movie that exceeds the rating of the book.</a:t>
            </a:r>
          </a:p>
          <a:p>
            <a:pPr marL="0" indent="0">
              <a:buNone/>
            </a:pPr>
            <a:endParaRPr lang="en-US" dirty="0"/>
          </a:p>
          <a:p>
            <a:pPr marL="0" indent="0">
              <a:buNone/>
            </a:pPr>
            <a:r>
              <a:rPr lang="en-US" dirty="0"/>
              <a:t>While the time between publication and release of a movie does not appear to be a factor, for authors it is clear that it is becoming a shorter turn-around time.  Movies are less often being made on books that were published more than 5 years ago.  It would appear that the film industry thinks that it has used the majority of the good books from the past. </a:t>
            </a:r>
          </a:p>
          <a:p>
            <a:pPr marL="0" indent="0">
              <a:buNone/>
            </a:pPr>
            <a:r>
              <a:rPr lang="en-US" dirty="0"/>
              <a:t>  </a:t>
            </a:r>
          </a:p>
        </p:txBody>
      </p:sp>
    </p:spTree>
    <p:extLst>
      <p:ext uri="{BB962C8B-B14F-4D97-AF65-F5344CB8AC3E}">
        <p14:creationId xmlns:p14="http://schemas.microsoft.com/office/powerpoint/2010/main" val="306412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87DF-3BFF-9A4C-A5E8-81D15B2F616E}"/>
              </a:ext>
            </a:extLst>
          </p:cNvPr>
          <p:cNvSpPr>
            <a:spLocks noGrp="1"/>
          </p:cNvSpPr>
          <p:nvPr>
            <p:ph type="ctrTitle"/>
          </p:nvPr>
        </p:nvSpPr>
        <p:spPr>
          <a:xfrm>
            <a:off x="502920" y="1413662"/>
            <a:ext cx="5330952" cy="3739896"/>
          </a:xfrm>
        </p:spPr>
        <p:txBody>
          <a:bodyPr anchor="t">
            <a:normAutofit/>
          </a:bodyPr>
          <a:lstStyle/>
          <a:p>
            <a:r>
              <a:rPr lang="en-US" dirty="0">
                <a:solidFill>
                  <a:schemeClr val="bg1"/>
                </a:solidFill>
              </a:rPr>
              <a:t>….. Cut!</a:t>
            </a:r>
            <a:br>
              <a:rPr lang="en-US" dirty="0">
                <a:solidFill>
                  <a:schemeClr val="bg1"/>
                </a:solidFill>
              </a:rPr>
            </a:br>
            <a:br>
              <a:rPr lang="en-US" dirty="0">
                <a:solidFill>
                  <a:schemeClr val="bg1"/>
                </a:solidFill>
              </a:rPr>
            </a:br>
            <a:r>
              <a:rPr lang="en-US" dirty="0">
                <a:solidFill>
                  <a:schemeClr val="bg1"/>
                </a:solidFill>
              </a:rPr>
              <a:t>That’s a wrap!</a:t>
            </a:r>
          </a:p>
        </p:txBody>
      </p:sp>
      <p:pic>
        <p:nvPicPr>
          <p:cNvPr id="12" name="Content Placeholder 11">
            <a:extLst>
              <a:ext uri="{FF2B5EF4-FFF2-40B4-BE49-F238E27FC236}">
                <a16:creationId xmlns:a16="http://schemas.microsoft.com/office/drawing/2014/main" id="{B26AE098-8994-181C-B67E-02BEEA718BB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388" r="22070" b="1"/>
          <a:stretch>
            <a:fillRect/>
          </a:stretch>
        </p:blipFill>
        <p:spPr>
          <a:xfrm>
            <a:off x="6517248" y="10"/>
            <a:ext cx="5674753" cy="6399142"/>
          </a:xfrm>
          <a:noFill/>
        </p:spPr>
      </p:pic>
    </p:spTree>
    <p:extLst>
      <p:ext uri="{BB962C8B-B14F-4D97-AF65-F5344CB8AC3E}">
        <p14:creationId xmlns:p14="http://schemas.microsoft.com/office/powerpoint/2010/main" val="171809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148206B-F48E-9144-6294-33C34C04A152}"/>
              </a:ext>
            </a:extLst>
          </p:cNvPr>
          <p:cNvSpPr>
            <a:spLocks noGrp="1"/>
          </p:cNvSpPr>
          <p:nvPr>
            <p:ph type="ctrTitle"/>
          </p:nvPr>
        </p:nvSpPr>
        <p:spPr>
          <a:xfrm>
            <a:off x="429769" y="314836"/>
            <a:ext cx="5346564" cy="1878237"/>
          </a:xfrm>
        </p:spPr>
        <p:txBody>
          <a:bodyPr/>
          <a:lstStyle/>
          <a:p>
            <a:r>
              <a:rPr lang="en-US" dirty="0">
                <a:solidFill>
                  <a:schemeClr val="bg1"/>
                </a:solidFill>
              </a:rPr>
              <a:t>ONCE UPON A TIME…….</a:t>
            </a:r>
          </a:p>
        </p:txBody>
      </p:sp>
      <p:sp>
        <p:nvSpPr>
          <p:cNvPr id="13" name="Subtitle 2">
            <a:extLst>
              <a:ext uri="{FF2B5EF4-FFF2-40B4-BE49-F238E27FC236}">
                <a16:creationId xmlns:a16="http://schemas.microsoft.com/office/drawing/2014/main" id="{2E09FC46-8174-A3B6-F6DF-E56BB1307C58}"/>
              </a:ext>
            </a:extLst>
          </p:cNvPr>
          <p:cNvSpPr>
            <a:spLocks noGrp="1"/>
          </p:cNvSpPr>
          <p:nvPr>
            <p:ph type="subTitle" idx="1"/>
          </p:nvPr>
        </p:nvSpPr>
        <p:spPr>
          <a:xfrm>
            <a:off x="429767" y="2103863"/>
            <a:ext cx="5346563" cy="4150633"/>
          </a:xfrm>
        </p:spPr>
        <p:txBody>
          <a:bodyPr>
            <a:normAutofit lnSpcReduction="10000"/>
          </a:bodyPr>
          <a:lstStyle/>
          <a:p>
            <a:r>
              <a:rPr lang="en-US" dirty="0">
                <a:solidFill>
                  <a:schemeClr val="bg1"/>
                </a:solidFill>
              </a:rPr>
              <a:t>I grew up exploring – the tops of trees, the water in the lake, the tardigrade in the moss off the top of the house, the forest and the beach.  And I love puzzles – wooden puzzles, Legos, Sudoku, Hack Pack, three-dimensional puzzles.  I went to Eckerd college and majored in Physics.  I got involved in non-profit work by managing the back of the house for a food bank.  But that was a puzzle, it was just called inventory management.  Along the way, I attended a coding camp and realized that data analytics was the puzzle that I wanted to work on so here I am.</a:t>
            </a:r>
          </a:p>
        </p:txBody>
      </p:sp>
      <p:pic>
        <p:nvPicPr>
          <p:cNvPr id="6" name="Picture Placeholder 5">
            <a:extLst>
              <a:ext uri="{FF2B5EF4-FFF2-40B4-BE49-F238E27FC236}">
                <a16:creationId xmlns:a16="http://schemas.microsoft.com/office/drawing/2014/main" id="{F249ECC9-1CAB-0C3B-B65F-E0867560E85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13" b="7713"/>
          <a:stretch/>
        </p:blipFill>
        <p:spPr>
          <a:xfrm>
            <a:off x="6517248" y="10"/>
            <a:ext cx="5674753" cy="6399142"/>
          </a:xfrm>
          <a:noFill/>
        </p:spPr>
      </p:pic>
    </p:spTree>
    <p:extLst>
      <p:ext uri="{BB962C8B-B14F-4D97-AF65-F5344CB8AC3E}">
        <p14:creationId xmlns:p14="http://schemas.microsoft.com/office/powerpoint/2010/main" val="398665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E4CD-6379-9F58-8C31-9FB81A18A283}"/>
              </a:ext>
            </a:extLst>
          </p:cNvPr>
          <p:cNvSpPr>
            <a:spLocks noGrp="1"/>
          </p:cNvSpPr>
          <p:nvPr>
            <p:ph type="title"/>
          </p:nvPr>
        </p:nvSpPr>
        <p:spPr>
          <a:xfrm>
            <a:off x="429768" y="283464"/>
            <a:ext cx="10652760" cy="969264"/>
          </a:xfrm>
        </p:spPr>
        <p:txBody>
          <a:bodyPr anchor="b">
            <a:normAutofit/>
          </a:bodyPr>
          <a:lstStyle/>
          <a:p>
            <a:r>
              <a:rPr lang="en-US" dirty="0"/>
              <a:t>INTRODUCTION</a:t>
            </a:r>
          </a:p>
        </p:txBody>
      </p:sp>
      <p:graphicFrame>
        <p:nvGraphicFramePr>
          <p:cNvPr id="5" name="Content Placeholder 2">
            <a:extLst>
              <a:ext uri="{FF2B5EF4-FFF2-40B4-BE49-F238E27FC236}">
                <a16:creationId xmlns:a16="http://schemas.microsoft.com/office/drawing/2014/main" id="{A8B3E01D-C8F7-7625-6C99-C4F190F5CF35}"/>
              </a:ext>
            </a:extLst>
          </p:cNvPr>
          <p:cNvGraphicFramePr>
            <a:graphicFrameLocks noGrp="1"/>
          </p:cNvGraphicFramePr>
          <p:nvPr>
            <p:ph idx="1"/>
            <p:extLst>
              <p:ext uri="{D42A27DB-BD31-4B8C-83A1-F6EECF244321}">
                <p14:modId xmlns:p14="http://schemas.microsoft.com/office/powerpoint/2010/main" val="1897035393"/>
              </p:ext>
            </p:extLst>
          </p:nvPr>
        </p:nvGraphicFramePr>
        <p:xfrm>
          <a:off x="429768" y="1380744"/>
          <a:ext cx="10652760" cy="4901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730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72C5D-E4C8-46D9-0A13-B2E3972BC0AE}"/>
              </a:ext>
            </a:extLst>
          </p:cNvPr>
          <p:cNvSpPr>
            <a:spLocks noGrp="1"/>
          </p:cNvSpPr>
          <p:nvPr>
            <p:ph type="title"/>
          </p:nvPr>
        </p:nvSpPr>
        <p:spPr>
          <a:xfrm>
            <a:off x="429767" y="640079"/>
            <a:ext cx="4032505" cy="3621024"/>
          </a:xfrm>
        </p:spPr>
        <p:txBody>
          <a:bodyPr anchor="t">
            <a:normAutofit/>
          </a:bodyPr>
          <a:lstStyle/>
          <a:p>
            <a:r>
              <a:rPr lang="en-US" dirty="0"/>
              <a:t>Data collection</a:t>
            </a:r>
          </a:p>
        </p:txBody>
      </p:sp>
      <p:graphicFrame>
        <p:nvGraphicFramePr>
          <p:cNvPr id="5" name="Content Placeholder 2">
            <a:extLst>
              <a:ext uri="{FF2B5EF4-FFF2-40B4-BE49-F238E27FC236}">
                <a16:creationId xmlns:a16="http://schemas.microsoft.com/office/drawing/2014/main" id="{5D00C59B-6A07-3086-47D0-B6E947B2854F}"/>
              </a:ext>
            </a:extLst>
          </p:cNvPr>
          <p:cNvGraphicFramePr>
            <a:graphicFrameLocks noGrp="1"/>
          </p:cNvGraphicFramePr>
          <p:nvPr>
            <p:ph sz="quarter" idx="13"/>
            <p:extLst>
              <p:ext uri="{D42A27DB-BD31-4B8C-83A1-F6EECF244321}">
                <p14:modId xmlns:p14="http://schemas.microsoft.com/office/powerpoint/2010/main" val="992371236"/>
              </p:ext>
            </p:extLst>
          </p:nvPr>
        </p:nvGraphicFramePr>
        <p:xfrm>
          <a:off x="5465934" y="841829"/>
          <a:ext cx="5968098"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8AD86D6D-830E-D4A9-FF1A-7CDBF893D7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835" y="4160588"/>
            <a:ext cx="3159512" cy="789878"/>
          </a:xfrm>
          <a:prstGeom prst="rect">
            <a:avLst/>
          </a:prstGeom>
        </p:spPr>
      </p:pic>
      <p:pic>
        <p:nvPicPr>
          <p:cNvPr id="14" name="Picture 13">
            <a:extLst>
              <a:ext uri="{FF2B5EF4-FFF2-40B4-BE49-F238E27FC236}">
                <a16:creationId xmlns:a16="http://schemas.microsoft.com/office/drawing/2014/main" id="{D91D841F-C872-A0B7-F727-7F9B5FC416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1150" y="1958510"/>
            <a:ext cx="1721340" cy="2108560"/>
          </a:xfrm>
          <a:prstGeom prst="rect">
            <a:avLst/>
          </a:prstGeom>
        </p:spPr>
      </p:pic>
      <p:pic>
        <p:nvPicPr>
          <p:cNvPr id="16" name="Graphic 15">
            <a:extLst>
              <a:ext uri="{FF2B5EF4-FFF2-40B4-BE49-F238E27FC236}">
                <a16:creationId xmlns:a16="http://schemas.microsoft.com/office/drawing/2014/main" id="{7765F92B-3D4E-13E1-1571-10167405E9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53914" y="5137503"/>
            <a:ext cx="2257153" cy="1138390"/>
          </a:xfrm>
          <a:prstGeom prst="rect">
            <a:avLst/>
          </a:prstGeom>
        </p:spPr>
      </p:pic>
    </p:spTree>
    <p:extLst>
      <p:ext uri="{BB962C8B-B14F-4D97-AF65-F5344CB8AC3E}">
        <p14:creationId xmlns:p14="http://schemas.microsoft.com/office/powerpoint/2010/main" val="128509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86A4-CDC0-B1D7-05A2-ED60ADD37BB5}"/>
              </a:ext>
            </a:extLst>
          </p:cNvPr>
          <p:cNvSpPr>
            <a:spLocks noGrp="1"/>
          </p:cNvSpPr>
          <p:nvPr>
            <p:ph type="title"/>
          </p:nvPr>
        </p:nvSpPr>
        <p:spPr/>
        <p:txBody>
          <a:bodyPr/>
          <a:lstStyle/>
          <a:p>
            <a:r>
              <a:rPr lang="en-US" dirty="0"/>
              <a:t>Books have been a source for movies since movies began, but…..</a:t>
            </a:r>
          </a:p>
        </p:txBody>
      </p:sp>
      <p:pic>
        <p:nvPicPr>
          <p:cNvPr id="7" name="Content Placeholder 6">
            <a:extLst>
              <a:ext uri="{FF2B5EF4-FFF2-40B4-BE49-F238E27FC236}">
                <a16:creationId xmlns:a16="http://schemas.microsoft.com/office/drawing/2014/main" id="{01585AA0-37AF-52B8-577A-A63E32A8F5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213" y="1652588"/>
            <a:ext cx="10652125" cy="4357687"/>
          </a:xfrm>
        </p:spPr>
      </p:pic>
    </p:spTree>
    <p:extLst>
      <p:ext uri="{BB962C8B-B14F-4D97-AF65-F5344CB8AC3E}">
        <p14:creationId xmlns:p14="http://schemas.microsoft.com/office/powerpoint/2010/main" val="1053032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366A-05C7-2920-D674-A4B839D79810}"/>
              </a:ext>
            </a:extLst>
          </p:cNvPr>
          <p:cNvSpPr>
            <a:spLocks noGrp="1"/>
          </p:cNvSpPr>
          <p:nvPr>
            <p:ph type="title"/>
          </p:nvPr>
        </p:nvSpPr>
        <p:spPr/>
        <p:txBody>
          <a:bodyPr/>
          <a:lstStyle/>
          <a:p>
            <a:r>
              <a:rPr lang="en-US" dirty="0"/>
              <a:t>What kind of books?</a:t>
            </a:r>
          </a:p>
        </p:txBody>
      </p:sp>
      <p:sp>
        <p:nvSpPr>
          <p:cNvPr id="3" name="Text Placeholder 2">
            <a:extLst>
              <a:ext uri="{FF2B5EF4-FFF2-40B4-BE49-F238E27FC236}">
                <a16:creationId xmlns:a16="http://schemas.microsoft.com/office/drawing/2014/main" id="{795834FE-F63D-3512-0729-9B030997CF0B}"/>
              </a:ext>
            </a:extLst>
          </p:cNvPr>
          <p:cNvSpPr>
            <a:spLocks noGrp="1"/>
          </p:cNvSpPr>
          <p:nvPr>
            <p:ph type="body" sz="half" idx="2"/>
          </p:nvPr>
        </p:nvSpPr>
        <p:spPr/>
        <p:txBody>
          <a:bodyPr/>
          <a:lstStyle/>
          <a:p>
            <a:r>
              <a:rPr lang="en-US" dirty="0"/>
              <a:t>The books that have been used to make movies have, on the average, been rated 8 out of 10 by readers.   So it’s safe to assume, that popular and highly rated books are considered for movies.</a:t>
            </a:r>
          </a:p>
        </p:txBody>
      </p:sp>
      <p:pic>
        <p:nvPicPr>
          <p:cNvPr id="6" name="Content Placeholder 5">
            <a:extLst>
              <a:ext uri="{FF2B5EF4-FFF2-40B4-BE49-F238E27FC236}">
                <a16:creationId xmlns:a16="http://schemas.microsoft.com/office/drawing/2014/main" id="{B3796ADD-3F69-4CE1-BFE4-17054D7BF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7150" y="1825558"/>
            <a:ext cx="6465888" cy="3208472"/>
          </a:xfrm>
        </p:spPr>
      </p:pic>
    </p:spTree>
    <p:extLst>
      <p:ext uri="{BB962C8B-B14F-4D97-AF65-F5344CB8AC3E}">
        <p14:creationId xmlns:p14="http://schemas.microsoft.com/office/powerpoint/2010/main" val="732647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0F06-7A29-8FBE-B0F2-5976A45E9A4C}"/>
              </a:ext>
            </a:extLst>
          </p:cNvPr>
          <p:cNvSpPr>
            <a:spLocks noGrp="1"/>
          </p:cNvSpPr>
          <p:nvPr>
            <p:ph type="title"/>
          </p:nvPr>
        </p:nvSpPr>
        <p:spPr>
          <a:xfrm>
            <a:off x="641910" y="875485"/>
            <a:ext cx="3595634" cy="1757505"/>
          </a:xfrm>
        </p:spPr>
        <p:txBody>
          <a:bodyPr/>
          <a:lstStyle/>
          <a:p>
            <a:r>
              <a:rPr lang="en-US" dirty="0"/>
              <a:t>Are books being used at the same rate?</a:t>
            </a:r>
          </a:p>
        </p:txBody>
      </p:sp>
      <p:sp>
        <p:nvSpPr>
          <p:cNvPr id="3" name="Text Placeholder 2">
            <a:extLst>
              <a:ext uri="{FF2B5EF4-FFF2-40B4-BE49-F238E27FC236}">
                <a16:creationId xmlns:a16="http://schemas.microsoft.com/office/drawing/2014/main" id="{60C97A6B-B91A-5BF7-DAC7-3282C2C1283A}"/>
              </a:ext>
            </a:extLst>
          </p:cNvPr>
          <p:cNvSpPr>
            <a:spLocks noGrp="1"/>
          </p:cNvSpPr>
          <p:nvPr>
            <p:ph type="body" sz="half" idx="2"/>
          </p:nvPr>
        </p:nvSpPr>
        <p:spPr>
          <a:xfrm>
            <a:off x="641910" y="3429000"/>
            <a:ext cx="3309608" cy="3993263"/>
          </a:xfrm>
        </p:spPr>
        <p:txBody>
          <a:bodyPr/>
          <a:lstStyle/>
          <a:p>
            <a:r>
              <a:rPr lang="en-US" dirty="0"/>
              <a:t>Over the last 25 year, the number of movies that have used books as their primary source has declined.</a:t>
            </a:r>
          </a:p>
        </p:txBody>
      </p:sp>
      <p:pic>
        <p:nvPicPr>
          <p:cNvPr id="6" name="Content Placeholder 5">
            <a:extLst>
              <a:ext uri="{FF2B5EF4-FFF2-40B4-BE49-F238E27FC236}">
                <a16:creationId xmlns:a16="http://schemas.microsoft.com/office/drawing/2014/main" id="{27A294B4-9BB3-9EBE-9FF2-B03FE109D2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7150" y="1825558"/>
            <a:ext cx="6465888" cy="3208472"/>
          </a:xfrm>
        </p:spPr>
      </p:pic>
    </p:spTree>
    <p:extLst>
      <p:ext uri="{BB962C8B-B14F-4D97-AF65-F5344CB8AC3E}">
        <p14:creationId xmlns:p14="http://schemas.microsoft.com/office/powerpoint/2010/main" val="2338207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C13A-C0B3-45FC-5A9B-7A4BD0BABB68}"/>
              </a:ext>
            </a:extLst>
          </p:cNvPr>
          <p:cNvSpPr>
            <a:spLocks noGrp="1"/>
          </p:cNvSpPr>
          <p:nvPr>
            <p:ph type="title"/>
          </p:nvPr>
        </p:nvSpPr>
        <p:spPr/>
        <p:txBody>
          <a:bodyPr/>
          <a:lstStyle/>
          <a:p>
            <a:r>
              <a:rPr lang="en-US" dirty="0"/>
              <a:t>How long does it take to turn a book into a movie?</a:t>
            </a:r>
          </a:p>
        </p:txBody>
      </p:sp>
      <p:sp>
        <p:nvSpPr>
          <p:cNvPr id="3" name="Text Placeholder 2">
            <a:extLst>
              <a:ext uri="{FF2B5EF4-FFF2-40B4-BE49-F238E27FC236}">
                <a16:creationId xmlns:a16="http://schemas.microsoft.com/office/drawing/2014/main" id="{3F4AD7D9-0AC5-218E-C18F-0FBBE483AB49}"/>
              </a:ext>
            </a:extLst>
          </p:cNvPr>
          <p:cNvSpPr>
            <a:spLocks noGrp="1"/>
          </p:cNvSpPr>
          <p:nvPr>
            <p:ph type="body" sz="half" idx="2"/>
          </p:nvPr>
        </p:nvSpPr>
        <p:spPr>
          <a:xfrm>
            <a:off x="7057272" y="3664857"/>
            <a:ext cx="4817145" cy="2692400"/>
          </a:xfrm>
        </p:spPr>
        <p:txBody>
          <a:bodyPr/>
          <a:lstStyle/>
          <a:p>
            <a:r>
              <a:rPr lang="en-US" dirty="0"/>
              <a:t>In the early days of cinematography, the books that were used had been published years earlier.  By the 2000s, books that were turned into moves happened within about 5 years of publication.   If an author has not sold the movie rights within 5 years of publication, they are much less likely to get a movie deal.    </a:t>
            </a:r>
          </a:p>
        </p:txBody>
      </p:sp>
      <p:pic>
        <p:nvPicPr>
          <p:cNvPr id="6" name="Content Placeholder 5">
            <a:extLst>
              <a:ext uri="{FF2B5EF4-FFF2-40B4-BE49-F238E27FC236}">
                <a16:creationId xmlns:a16="http://schemas.microsoft.com/office/drawing/2014/main" id="{0036EB0E-1B2A-5C90-B794-4C78E5D039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3893" y="219628"/>
            <a:ext cx="6465888" cy="3209372"/>
          </a:xfrm>
        </p:spPr>
      </p:pic>
      <p:pic>
        <p:nvPicPr>
          <p:cNvPr id="7" name="Picture 6">
            <a:extLst>
              <a:ext uri="{FF2B5EF4-FFF2-40B4-BE49-F238E27FC236}">
                <a16:creationId xmlns:a16="http://schemas.microsoft.com/office/drawing/2014/main" id="{0DA6C3D2-4D41-BB28-4E01-FAF3EDFB05EB}"/>
              </a:ext>
            </a:extLst>
          </p:cNvPr>
          <p:cNvPicPr>
            <a:picLocks noChangeAspect="1"/>
          </p:cNvPicPr>
          <p:nvPr/>
        </p:nvPicPr>
        <p:blipFill>
          <a:blip r:embed="rId3"/>
          <a:stretch>
            <a:fillRect/>
          </a:stretch>
        </p:blipFill>
        <p:spPr>
          <a:xfrm>
            <a:off x="317583" y="3513479"/>
            <a:ext cx="6462320" cy="3212870"/>
          </a:xfrm>
          <a:prstGeom prst="rect">
            <a:avLst/>
          </a:prstGeom>
        </p:spPr>
      </p:pic>
    </p:spTree>
    <p:extLst>
      <p:ext uri="{BB962C8B-B14F-4D97-AF65-F5344CB8AC3E}">
        <p14:creationId xmlns:p14="http://schemas.microsoft.com/office/powerpoint/2010/main" val="13335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DC2B-3DF0-5577-29E3-D29AEFFD9EEE}"/>
              </a:ext>
            </a:extLst>
          </p:cNvPr>
          <p:cNvSpPr>
            <a:spLocks noGrp="1"/>
          </p:cNvSpPr>
          <p:nvPr>
            <p:ph type="title"/>
          </p:nvPr>
        </p:nvSpPr>
        <p:spPr>
          <a:xfrm>
            <a:off x="712264" y="821245"/>
            <a:ext cx="4194271" cy="2234189"/>
          </a:xfrm>
        </p:spPr>
        <p:txBody>
          <a:bodyPr>
            <a:normAutofit/>
          </a:bodyPr>
          <a:lstStyle/>
          <a:p>
            <a:r>
              <a:rPr lang="en-US" dirty="0"/>
              <a:t>How are those movies rated in comparison to the book’s rating?</a:t>
            </a:r>
          </a:p>
        </p:txBody>
      </p:sp>
      <p:sp>
        <p:nvSpPr>
          <p:cNvPr id="3" name="Text Placeholder 2">
            <a:extLst>
              <a:ext uri="{FF2B5EF4-FFF2-40B4-BE49-F238E27FC236}">
                <a16:creationId xmlns:a16="http://schemas.microsoft.com/office/drawing/2014/main" id="{C6C3D1A5-B739-AA9D-5F0D-624FF38C0740}"/>
              </a:ext>
            </a:extLst>
          </p:cNvPr>
          <p:cNvSpPr>
            <a:spLocks noGrp="1"/>
          </p:cNvSpPr>
          <p:nvPr>
            <p:ph type="body" sz="half" idx="2"/>
          </p:nvPr>
        </p:nvSpPr>
        <p:spPr>
          <a:xfrm>
            <a:off x="920423" y="3352800"/>
            <a:ext cx="3309608" cy="3613223"/>
          </a:xfrm>
        </p:spPr>
        <p:txBody>
          <a:bodyPr/>
          <a:lstStyle/>
          <a:p>
            <a:r>
              <a:rPr lang="en-US" dirty="0"/>
              <a:t>The books that have been used have had a steady rating of approximately 8.  Movie ratings, since the 1900s have been about a 6 with wider variation.  There is a trend of movie ratings going up in the past decade.</a:t>
            </a:r>
          </a:p>
        </p:txBody>
      </p:sp>
      <p:pic>
        <p:nvPicPr>
          <p:cNvPr id="14" name="Content Placeholder 13">
            <a:extLst>
              <a:ext uri="{FF2B5EF4-FFF2-40B4-BE49-F238E27FC236}">
                <a16:creationId xmlns:a16="http://schemas.microsoft.com/office/drawing/2014/main" id="{96514323-BEAD-7D2A-022A-8F849E4C79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7150" y="1825558"/>
            <a:ext cx="6465888" cy="3208472"/>
          </a:xfrm>
        </p:spPr>
      </p:pic>
    </p:spTree>
    <p:extLst>
      <p:ext uri="{BB962C8B-B14F-4D97-AF65-F5344CB8AC3E}">
        <p14:creationId xmlns:p14="http://schemas.microsoft.com/office/powerpoint/2010/main" val="4221791090"/>
      </p:ext>
    </p:extLst>
  </p:cSld>
  <p:clrMapOvr>
    <a:masterClrMapping/>
  </p:clrMapOvr>
</p:sld>
</file>

<file path=ppt/theme/theme1.xml><?xml version="1.0" encoding="utf-8"?>
<a:theme xmlns:a="http://schemas.openxmlformats.org/drawingml/2006/main" name="Oasis">
  <a:themeElements>
    <a:clrScheme name="Oasis">
      <a:dk1>
        <a:srgbClr val="131313"/>
      </a:dk1>
      <a:lt1>
        <a:sysClr val="window" lastClr="FFFFFF"/>
      </a:lt1>
      <a:dk2>
        <a:srgbClr val="2D2A27"/>
      </a:dk2>
      <a:lt2>
        <a:srgbClr val="F0EBE6"/>
      </a:lt2>
      <a:accent1>
        <a:srgbClr val="9F7667"/>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Oasis Font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 id="{F87D57D1-6595-40EA-BD1E-F0C34D0EF910}" vid="{ECA7DBCD-4BC8-40F2-8EF4-7A6D942FA19B}"/>
    </a:ext>
  </a:extLst>
</a:theme>
</file>

<file path=docProps/app.xml><?xml version="1.0" encoding="utf-8"?>
<Properties xmlns="http://schemas.openxmlformats.org/officeDocument/2006/extended-properties" xmlns:vt="http://schemas.openxmlformats.org/officeDocument/2006/docPropsVTypes">
  <TotalTime>6557</TotalTime>
  <Words>1000</Words>
  <Application>Microsoft Office PowerPoint</Application>
  <PresentationFormat>Widescreen</PresentationFormat>
  <Paragraphs>42</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Neue Haas Grotesk Text Pro</vt:lpstr>
      <vt:lpstr>Oasis</vt:lpstr>
      <vt:lpstr>BOOKS TO MOVIES</vt:lpstr>
      <vt:lpstr>ONCE UPON A TIME…….</vt:lpstr>
      <vt:lpstr>INTRODUCTION</vt:lpstr>
      <vt:lpstr>Data collection</vt:lpstr>
      <vt:lpstr>Books have been a source for movies since movies began, but…..</vt:lpstr>
      <vt:lpstr>What kind of books?</vt:lpstr>
      <vt:lpstr>Are books being used at the same rate?</vt:lpstr>
      <vt:lpstr>How long does it take to turn a book into a movie?</vt:lpstr>
      <vt:lpstr>How are those movies rated in comparison to the book’s rating?</vt:lpstr>
      <vt:lpstr>Are Some movies are better than the books?</vt:lpstr>
      <vt:lpstr>Author vs director</vt:lpstr>
      <vt:lpstr>Of the top 10 movie ratings and the top 10 book ratings, there are 4 who overlap </vt:lpstr>
      <vt:lpstr>Directors influence whether a book maintains it’s good rating when adapted to a movie.</vt:lpstr>
      <vt:lpstr>A good series seems to make a big difference….. Unless you are Stephen King.</vt:lpstr>
      <vt:lpstr>conclusions</vt:lpstr>
      <vt:lpstr>….. Cut!  That’s a wrap!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Sanders</dc:creator>
  <cp:lastModifiedBy>Eric Sanders</cp:lastModifiedBy>
  <cp:revision>3</cp:revision>
  <cp:lastPrinted>2026-01-06T14:43:09Z</cp:lastPrinted>
  <dcterms:created xsi:type="dcterms:W3CDTF">2026-01-05T00:26:15Z</dcterms:created>
  <dcterms:modified xsi:type="dcterms:W3CDTF">2026-01-09T13:44:10Z</dcterms:modified>
</cp:coreProperties>
</file>